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slideLayouts/slideLayout9.xml" ContentType="application/vnd.openxmlformats-officedocument.presentationml.slideLayout+xml"/>
  <Override PartName="/ppt/theme/theme7.xml" ContentType="application/vnd.openxmlformats-officedocument.theme+xml"/>
  <Override PartName="/ppt/slideLayouts/slideLayout10.xml" ContentType="application/vnd.openxmlformats-officedocument.presentationml.slideLayout+xml"/>
  <Override PartName="/ppt/theme/theme8.xml" ContentType="application/vnd.openxmlformats-officedocument.theme+xml"/>
  <Override PartName="/ppt/slideLayouts/slideLayout11.xml" ContentType="application/vnd.openxmlformats-officedocument.presentationml.slideLayout+xml"/>
  <Override PartName="/ppt/theme/theme9.xml" ContentType="application/vnd.openxmlformats-officedocument.theme+xml"/>
  <Override PartName="/ppt/slideLayouts/slideLayout12.xml" ContentType="application/vnd.openxmlformats-officedocument.presentationml.slideLayout+xml"/>
  <Override PartName="/ppt/theme/theme10.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11.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1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82" r:id="rId2"/>
    <p:sldMasterId id="2147483719" r:id="rId3"/>
    <p:sldMasterId id="2147483679" r:id="rId4"/>
    <p:sldMasterId id="2147483672" r:id="rId5"/>
    <p:sldMasterId id="2147483687" r:id="rId6"/>
    <p:sldMasterId id="2147483693" r:id="rId7"/>
    <p:sldMasterId id="2147483685" r:id="rId8"/>
    <p:sldMasterId id="2147483691" r:id="rId9"/>
    <p:sldMasterId id="2147483717" r:id="rId10"/>
    <p:sldMasterId id="2147483695" r:id="rId11"/>
    <p:sldMasterId id="2147483712" r:id="rId12"/>
    <p:sldMasterId id="2147483702" r:id="rId13"/>
    <p:sldMasterId id="2147483707" r:id="rId14"/>
  </p:sldMasterIdLst>
  <p:notesMasterIdLst>
    <p:notesMasterId r:id="rId42"/>
  </p:notesMasterIdLst>
  <p:sldIdLst>
    <p:sldId id="257" r:id="rId15"/>
    <p:sldId id="258" r:id="rId16"/>
    <p:sldId id="264" r:id="rId17"/>
    <p:sldId id="262" r:id="rId18"/>
    <p:sldId id="271" r:id="rId19"/>
    <p:sldId id="270" r:id="rId20"/>
    <p:sldId id="287" r:id="rId21"/>
    <p:sldId id="276" r:id="rId22"/>
    <p:sldId id="269" r:id="rId23"/>
    <p:sldId id="289" r:id="rId24"/>
    <p:sldId id="277" r:id="rId25"/>
    <p:sldId id="290" r:id="rId26"/>
    <p:sldId id="288" r:id="rId27"/>
    <p:sldId id="278" r:id="rId28"/>
    <p:sldId id="279" r:id="rId29"/>
    <p:sldId id="286" r:id="rId30"/>
    <p:sldId id="280" r:id="rId31"/>
    <p:sldId id="281" r:id="rId32"/>
    <p:sldId id="282" r:id="rId33"/>
    <p:sldId id="285" r:id="rId34"/>
    <p:sldId id="284" r:id="rId35"/>
    <p:sldId id="293" r:id="rId36"/>
    <p:sldId id="294" r:id="rId37"/>
    <p:sldId id="295" r:id="rId38"/>
    <p:sldId id="291" r:id="rId39"/>
    <p:sldId id="292" r:id="rId40"/>
    <p:sldId id="296" r:id="rId4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3D3D3D"/>
    <a:srgbClr val="DD00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FC578F-D0A2-004D-9C66-724143A34C91}" v="14" dt="2023-05-09T23:48:03.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37"/>
    <p:restoredTop sz="79452"/>
  </p:normalViewPr>
  <p:slideViewPr>
    <p:cSldViewPr snapToGrid="0" snapToObjects="1">
      <p:cViewPr varScale="1">
        <p:scale>
          <a:sx n="133" d="100"/>
          <a:sy n="133" d="100"/>
        </p:scale>
        <p:origin x="1616" y="184"/>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4.xml"/><Relationship Id="rId26" Type="http://schemas.openxmlformats.org/officeDocument/2006/relationships/slide" Target="slides/slide12.xml"/><Relationship Id="rId39" Type="http://schemas.openxmlformats.org/officeDocument/2006/relationships/slide" Target="slides/slide25.xml"/><Relationship Id="rId21" Type="http://schemas.openxmlformats.org/officeDocument/2006/relationships/slide" Target="slides/slide7.xml"/><Relationship Id="rId34" Type="http://schemas.openxmlformats.org/officeDocument/2006/relationships/slide" Target="slides/slide20.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2.xml"/><Relationship Id="rId29"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10" Type="http://schemas.openxmlformats.org/officeDocument/2006/relationships/slideMaster" Target="slideMasters/slideMaster10.xml"/><Relationship Id="rId19" Type="http://schemas.openxmlformats.org/officeDocument/2006/relationships/slide" Target="slides/slide5.xml"/><Relationship Id="rId31" Type="http://schemas.openxmlformats.org/officeDocument/2006/relationships/slide" Target="slides/slide1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tableStyles" Target="tableStyles.xml"/><Relationship Id="rId20" Type="http://schemas.openxmlformats.org/officeDocument/2006/relationships/slide" Target="slides/slide6.xml"/><Relationship Id="rId41" Type="http://schemas.openxmlformats.org/officeDocument/2006/relationships/slide" Target="slides/slide27.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tiff>
</file>

<file path=ppt/media/image21.tiff>
</file>

<file path=ppt/media/image22.tiff>
</file>

<file path=ppt/media/image23.tiff>
</file>

<file path=ppt/media/image24.png>
</file>

<file path=ppt/media/image25.png>
</file>

<file path=ppt/media/image26.svg>
</file>

<file path=ppt/media/image27.png>
</file>

<file path=ppt/media/image28.sv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9CE30B-0D12-7D4F-99C5-618C10E464B5}" type="datetimeFigureOut">
              <a:rPr lang="en-US" smtClean="0"/>
              <a:t>5/19/25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66762E-931E-AE45-877D-4352220E0932}" type="slidenum">
              <a:rPr lang="en-US" smtClean="0"/>
              <a:t>‹#›</a:t>
            </a:fld>
            <a:endParaRPr lang="en-US"/>
          </a:p>
        </p:txBody>
      </p:sp>
    </p:spTree>
    <p:extLst>
      <p:ext uri="{BB962C8B-B14F-4D97-AF65-F5344CB8AC3E}">
        <p14:creationId xmlns:p14="http://schemas.microsoft.com/office/powerpoint/2010/main" val="13754216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ocs.docker.com/compose/compose-file/05-services/"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docs.docker.com/compose/compose-file/07-volumes/" TargetMode="External"/><Relationship Id="rId4" Type="http://schemas.openxmlformats.org/officeDocument/2006/relationships/hyperlink" Target="https://docs.docker.com/compose/compose-file/06-network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Layout</a:t>
            </a:r>
            <a:r>
              <a:rPr lang="en-US" sz="1600" baseline="0" dirty="0"/>
              <a:t> = Holding slide A</a:t>
            </a:r>
          </a:p>
          <a:p>
            <a:endParaRPr lang="en-US" sz="1600" baseline="0" dirty="0"/>
          </a:p>
          <a:p>
            <a:r>
              <a:rPr lang="en-US" sz="1600" dirty="0"/>
              <a:t>This is a holding slide, not a title</a:t>
            </a:r>
            <a:r>
              <a:rPr lang="en-US" sz="1600" baseline="0" dirty="0"/>
              <a:t> slide. This holding slide is what the audience sees while you are trying to get yourself ready. This is the presentation equivalent of a book cover. There are 3 options for your holding slide. Choose the one that you like best and has the vibe you’re going for.</a:t>
            </a:r>
          </a:p>
          <a:p>
            <a:endParaRPr lang="en-US" sz="1600" baseline="0" dirty="0"/>
          </a:p>
          <a:p>
            <a:r>
              <a:rPr lang="en-US" sz="1600" baseline="0" dirty="0"/>
              <a:t>The images can be changed to as need be. To do this, follow these easy instructions: </a:t>
            </a:r>
            <a:br>
              <a:rPr lang="en-US" sz="1600" baseline="0" dirty="0"/>
            </a:br>
            <a:r>
              <a:rPr lang="en-US" sz="1600" baseline="0" dirty="0"/>
              <a:t>1. Click on the image</a:t>
            </a:r>
          </a:p>
          <a:p>
            <a:r>
              <a:rPr lang="en-US" sz="1600" baseline="0" dirty="0"/>
              <a:t>2. Click on the “Format picture” tab</a:t>
            </a:r>
          </a:p>
          <a:p>
            <a:r>
              <a:rPr lang="en-US" sz="1600" baseline="0" dirty="0"/>
              <a:t>3. Click on the “Change picture” button</a:t>
            </a:r>
          </a:p>
          <a:p>
            <a:r>
              <a:rPr lang="en-US" sz="1600" baseline="0" dirty="0"/>
              <a:t>4. Choose the new image from it’s location</a:t>
            </a:r>
          </a:p>
          <a:p>
            <a:r>
              <a:rPr lang="en-US" sz="1600" baseline="0" dirty="0"/>
              <a:t>5. Scale (holding shift key) as needed</a:t>
            </a:r>
          </a:p>
          <a:p>
            <a:endParaRPr lang="en-US" sz="1600" baseline="0" dirty="0"/>
          </a:p>
          <a:p>
            <a:r>
              <a:rPr lang="en-US" sz="1600" baseline="0" dirty="0"/>
              <a:t>Use wisely. Scale wisely.</a:t>
            </a:r>
          </a:p>
        </p:txBody>
      </p:sp>
      <p:sp>
        <p:nvSpPr>
          <p:cNvPr id="4" name="Slide Number Placeholder 3"/>
          <p:cNvSpPr>
            <a:spLocks noGrp="1"/>
          </p:cNvSpPr>
          <p:nvPr>
            <p:ph type="sldNum" sz="quarter" idx="10"/>
          </p:nvPr>
        </p:nvSpPr>
        <p:spPr/>
        <p:txBody>
          <a:bodyPr/>
          <a:lstStyle/>
          <a:p>
            <a:fld id="{6066762E-931E-AE45-877D-4352220E0932}" type="slidenum">
              <a:rPr lang="en-US" smtClean="0"/>
              <a:t>1</a:t>
            </a:fld>
            <a:endParaRPr lang="en-US"/>
          </a:p>
        </p:txBody>
      </p:sp>
    </p:spTree>
    <p:extLst>
      <p:ext uri="{BB962C8B-B14F-4D97-AF65-F5344CB8AC3E}">
        <p14:creationId xmlns:p14="http://schemas.microsoft.com/office/powerpoint/2010/main" val="95489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10</a:t>
            </a:fld>
            <a:endParaRPr lang="en-US"/>
          </a:p>
        </p:txBody>
      </p:sp>
    </p:spTree>
    <p:extLst>
      <p:ext uri="{BB962C8B-B14F-4D97-AF65-F5344CB8AC3E}">
        <p14:creationId xmlns:p14="http://schemas.microsoft.com/office/powerpoint/2010/main" val="2925421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11</a:t>
            </a:fld>
            <a:endParaRPr lang="en-US"/>
          </a:p>
        </p:txBody>
      </p:sp>
    </p:spTree>
    <p:extLst>
      <p:ext uri="{BB962C8B-B14F-4D97-AF65-F5344CB8AC3E}">
        <p14:creationId xmlns:p14="http://schemas.microsoft.com/office/powerpoint/2010/main" val="2661627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14</a:t>
            </a:fld>
            <a:endParaRPr lang="en-US"/>
          </a:p>
        </p:txBody>
      </p:sp>
    </p:spTree>
    <p:extLst>
      <p:ext uri="{BB962C8B-B14F-4D97-AF65-F5344CB8AC3E}">
        <p14:creationId xmlns:p14="http://schemas.microsoft.com/office/powerpoint/2010/main" val="9891321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Docker images</a:t>
            </a:r>
          </a:p>
          <a:p>
            <a:r>
              <a:rPr lang="en-US" dirty="0"/>
              <a:t>This shows you all of the images you have downloaded as well as what tag you have, when you downloaded them and what size</a:t>
            </a:r>
          </a:p>
          <a:p>
            <a:r>
              <a:rPr lang="en-US" dirty="0"/>
              <a:t>	docker </a:t>
            </a:r>
            <a:r>
              <a:rPr lang="en-US" dirty="0" err="1"/>
              <a:t>ps</a:t>
            </a:r>
            <a:endParaRPr lang="en-US" dirty="0"/>
          </a:p>
          <a:p>
            <a:r>
              <a:rPr lang="en-US" dirty="0"/>
              <a:t>This will show you what containers are currently running</a:t>
            </a:r>
          </a:p>
          <a:p>
            <a:r>
              <a:rPr lang="en-US" dirty="0"/>
              <a:t>	docker </a:t>
            </a:r>
            <a:r>
              <a:rPr lang="en-US" dirty="0" err="1"/>
              <a:t>ps</a:t>
            </a:r>
            <a:r>
              <a:rPr lang="en-US" dirty="0"/>
              <a:t> -a</a:t>
            </a:r>
          </a:p>
          <a:p>
            <a:r>
              <a:rPr lang="en-US" dirty="0"/>
              <a:t>This shows you all containers even exited containers </a:t>
            </a:r>
          </a:p>
          <a:p>
            <a:r>
              <a:rPr lang="en-US" dirty="0"/>
              <a:t>	docker run -it alpine</a:t>
            </a:r>
          </a:p>
          <a:p>
            <a:r>
              <a:rPr lang="en-US" dirty="0"/>
              <a:t>This will drop you into a shell on the container, allows you to examine the structure of the container while it’s running.</a:t>
            </a:r>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15</a:t>
            </a:fld>
            <a:endParaRPr lang="en-US"/>
          </a:p>
        </p:txBody>
      </p:sp>
    </p:spTree>
    <p:extLst>
      <p:ext uri="{BB962C8B-B14F-4D97-AF65-F5344CB8AC3E}">
        <p14:creationId xmlns:p14="http://schemas.microsoft.com/office/powerpoint/2010/main" val="26187961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17</a:t>
            </a:fld>
            <a:endParaRPr lang="en-US"/>
          </a:p>
        </p:txBody>
      </p:sp>
    </p:spTree>
    <p:extLst>
      <p:ext uri="{BB962C8B-B14F-4D97-AF65-F5344CB8AC3E}">
        <p14:creationId xmlns:p14="http://schemas.microsoft.com/office/powerpoint/2010/main" val="2195004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18</a:t>
            </a:fld>
            <a:endParaRPr lang="en-US"/>
          </a:p>
        </p:txBody>
      </p:sp>
    </p:spTree>
    <p:extLst>
      <p:ext uri="{BB962C8B-B14F-4D97-AF65-F5344CB8AC3E}">
        <p14:creationId xmlns:p14="http://schemas.microsoft.com/office/powerpoint/2010/main" val="1565117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mention the . at the end, it builds in the current directory</a:t>
            </a:r>
          </a:p>
          <a:p>
            <a:endParaRPr lang="en-US" dirty="0"/>
          </a:p>
          <a:p>
            <a:r>
              <a:rPr lang="en-US" dirty="0"/>
              <a:t>Might need to check and make sure that folks are in the directory with the </a:t>
            </a:r>
            <a:r>
              <a:rPr lang="en-US" dirty="0" err="1"/>
              <a:t>Dockerfile</a:t>
            </a:r>
            <a:endParaRPr lang="en-US" dirty="0"/>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19</a:t>
            </a:fld>
            <a:endParaRPr lang="en-US"/>
          </a:p>
        </p:txBody>
      </p:sp>
    </p:spTree>
    <p:extLst>
      <p:ext uri="{BB962C8B-B14F-4D97-AF65-F5344CB8AC3E}">
        <p14:creationId xmlns:p14="http://schemas.microsoft.com/office/powerpoint/2010/main" val="599170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21</a:t>
            </a:fld>
            <a:endParaRPr lang="en-US"/>
          </a:p>
        </p:txBody>
      </p:sp>
    </p:spTree>
    <p:extLst>
      <p:ext uri="{BB962C8B-B14F-4D97-AF65-F5344CB8AC3E}">
        <p14:creationId xmlns:p14="http://schemas.microsoft.com/office/powerpoint/2010/main" val="3987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000000"/>
                </a:solidFill>
                <a:effectLst/>
                <a:latin typeface="Roboto Flex"/>
              </a:rPr>
              <a:t>Computing components of an application are defined as </a:t>
            </a:r>
            <a:r>
              <a:rPr lang="en-US" b="0" i="0" u="sng" strike="noStrike" dirty="0">
                <a:solidFill>
                  <a:srgbClr val="000000"/>
                </a:solidFill>
                <a:effectLst/>
                <a:latin typeface="Roboto Flex"/>
                <a:hlinkClick r:id="rId3"/>
              </a:rPr>
              <a:t>services</a:t>
            </a:r>
            <a:r>
              <a:rPr lang="en-US" b="0" i="0" u="none" strike="noStrike" dirty="0">
                <a:solidFill>
                  <a:srgbClr val="000000"/>
                </a:solidFill>
                <a:effectLst/>
                <a:latin typeface="Roboto Flex"/>
              </a:rPr>
              <a:t>. A service is an abstract concept implemented on platforms by running the same container image, and configuration, one or more times.</a:t>
            </a:r>
          </a:p>
          <a:p>
            <a:pPr algn="l"/>
            <a:r>
              <a:rPr lang="en-US" b="0" i="0" u="none" strike="noStrike" dirty="0">
                <a:solidFill>
                  <a:srgbClr val="000000"/>
                </a:solidFill>
                <a:effectLst/>
                <a:latin typeface="Roboto Flex"/>
              </a:rPr>
              <a:t>Services communicate with each other through </a:t>
            </a:r>
            <a:r>
              <a:rPr lang="en-US" b="0" i="0" u="sng" strike="noStrike" dirty="0">
                <a:solidFill>
                  <a:srgbClr val="000000"/>
                </a:solidFill>
                <a:effectLst/>
                <a:latin typeface="Roboto Flex"/>
                <a:hlinkClick r:id="rId4"/>
              </a:rPr>
              <a:t>networks</a:t>
            </a:r>
            <a:r>
              <a:rPr lang="en-US" b="0" i="0" u="none" strike="noStrike" dirty="0">
                <a:solidFill>
                  <a:srgbClr val="000000"/>
                </a:solidFill>
                <a:effectLst/>
                <a:latin typeface="Roboto Flex"/>
              </a:rPr>
              <a:t>. In the Compose Specification, a network is a platform capability abstraction to establish an IP route between containers within services connected together.</a:t>
            </a:r>
          </a:p>
          <a:p>
            <a:pPr algn="l"/>
            <a:r>
              <a:rPr lang="en-US" b="0" i="0" u="none" strike="noStrike" dirty="0">
                <a:solidFill>
                  <a:srgbClr val="000000"/>
                </a:solidFill>
                <a:effectLst/>
                <a:latin typeface="Roboto Flex"/>
              </a:rPr>
              <a:t>Services store and share persistent data into </a:t>
            </a:r>
            <a:r>
              <a:rPr lang="en-US" b="0" i="0" u="sng" strike="noStrike" dirty="0">
                <a:solidFill>
                  <a:srgbClr val="000000"/>
                </a:solidFill>
                <a:effectLst/>
                <a:latin typeface="Roboto Flex"/>
                <a:hlinkClick r:id="rId5"/>
              </a:rPr>
              <a:t>volumes</a:t>
            </a:r>
            <a:r>
              <a:rPr lang="en-US" b="0" i="0" u="none" strike="noStrike" dirty="0">
                <a:solidFill>
                  <a:srgbClr val="000000"/>
                </a:solidFill>
                <a:effectLst/>
                <a:latin typeface="Roboto Flex"/>
              </a:rPr>
              <a:t>. The Specification describes such a persistent data as a high-level filesystem mount with global options.</a:t>
            </a:r>
          </a:p>
          <a:p>
            <a:br>
              <a:rPr lang="en-US" dirty="0"/>
            </a:br>
            <a:endParaRPr lang="en-US" dirty="0"/>
          </a:p>
          <a:p>
            <a:r>
              <a:rPr lang="en-US" dirty="0" err="1"/>
              <a:t>Nextcloud</a:t>
            </a:r>
            <a:r>
              <a:rPr lang="en-US" dirty="0"/>
              <a:t> is a self hosted file sharing, office </a:t>
            </a:r>
            <a:r>
              <a:rPr lang="en-US" dirty="0" err="1"/>
              <a:t>documention</a:t>
            </a:r>
            <a:r>
              <a:rPr lang="en-US" dirty="0"/>
              <a:t>, good example for this demo since it running three containers with volumes, and networks. </a:t>
            </a:r>
          </a:p>
          <a:p>
            <a:endParaRPr lang="en-US" dirty="0"/>
          </a:p>
          <a:p>
            <a:r>
              <a:rPr lang="en-US" dirty="0"/>
              <a:t>Apache as the web front end, </a:t>
            </a:r>
            <a:r>
              <a:rPr lang="en-US" dirty="0" err="1"/>
              <a:t>redis</a:t>
            </a:r>
            <a:r>
              <a:rPr lang="en-US" dirty="0"/>
              <a:t> as the </a:t>
            </a:r>
            <a:r>
              <a:rPr lang="en-US" dirty="0" err="1"/>
              <a:t>kv</a:t>
            </a:r>
            <a:r>
              <a:rPr lang="en-US" dirty="0"/>
              <a:t> store and cache layer, and </a:t>
            </a:r>
            <a:r>
              <a:rPr lang="en-US" dirty="0" err="1"/>
              <a:t>mariadb</a:t>
            </a:r>
            <a:r>
              <a:rPr lang="en-US" dirty="0"/>
              <a:t> as the storage backend.</a:t>
            </a:r>
          </a:p>
        </p:txBody>
      </p:sp>
      <p:sp>
        <p:nvSpPr>
          <p:cNvPr id="4" name="Slide Number Placeholder 3"/>
          <p:cNvSpPr>
            <a:spLocks noGrp="1"/>
          </p:cNvSpPr>
          <p:nvPr>
            <p:ph type="sldNum" sz="quarter" idx="5"/>
          </p:nvPr>
        </p:nvSpPr>
        <p:spPr/>
        <p:txBody>
          <a:bodyPr/>
          <a:lstStyle/>
          <a:p>
            <a:fld id="{6066762E-931E-AE45-877D-4352220E0932}" type="slidenum">
              <a:rPr lang="en-US" smtClean="0"/>
              <a:t>22</a:t>
            </a:fld>
            <a:endParaRPr lang="en-US"/>
          </a:p>
        </p:txBody>
      </p:sp>
    </p:spTree>
    <p:extLst>
      <p:ext uri="{BB962C8B-B14F-4D97-AF65-F5344CB8AC3E}">
        <p14:creationId xmlns:p14="http://schemas.microsoft.com/office/powerpoint/2010/main" val="37260027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Bridge is the default network driver. Think of it as a virtual switch on your host that containers are plugged into. The container gets an internal non-routable </a:t>
            </a:r>
            <a:r>
              <a:rPr lang="en-US" dirty="0" err="1"/>
              <a:t>ip</a:t>
            </a:r>
            <a:r>
              <a:rPr lang="en-US" dirty="0"/>
              <a:t> address internal to that network that will get </a:t>
            </a:r>
            <a:r>
              <a:rPr lang="en-US" dirty="0" err="1"/>
              <a:t>nat’ed</a:t>
            </a:r>
            <a:r>
              <a:rPr lang="en-US" dirty="0"/>
              <a:t> out in order to send traffic outside the subnet.</a:t>
            </a:r>
          </a:p>
          <a:p>
            <a:endParaRPr lang="en-US" dirty="0"/>
          </a:p>
          <a:p>
            <a:r>
              <a:rPr lang="en-US" dirty="0"/>
              <a:t>Any host that’s attached to the bridge network can talk to any other service that’s also attached to the same bridge network.</a:t>
            </a:r>
          </a:p>
          <a:p>
            <a:endParaRPr lang="en-US" dirty="0"/>
          </a:p>
          <a:p>
            <a:r>
              <a:rPr lang="en-US" dirty="0"/>
              <a:t>User defined bridge networks:</a:t>
            </a:r>
          </a:p>
          <a:p>
            <a:r>
              <a:rPr lang="en-US" dirty="0"/>
              <a:t>	Typically you want to define your own user network to help isolate each service, in the compose example there’s no reason why then </a:t>
            </a:r>
            <a:r>
              <a:rPr lang="en-US" dirty="0" err="1"/>
              <a:t>redis</a:t>
            </a:r>
            <a:r>
              <a:rPr lang="en-US" dirty="0"/>
              <a:t> service needs to talk to the </a:t>
            </a:r>
            <a:r>
              <a:rPr lang="en-US" dirty="0" err="1"/>
              <a:t>mysql</a:t>
            </a:r>
            <a:r>
              <a:rPr lang="en-US" dirty="0"/>
              <a:t> service</a:t>
            </a:r>
          </a:p>
          <a:p>
            <a:r>
              <a:rPr lang="en-US" dirty="0"/>
              <a:t>	Also big plus is that using a user defined network is that DNS works automagically</a:t>
            </a:r>
          </a:p>
          <a:p>
            <a:endParaRPr lang="en-US" dirty="0"/>
          </a:p>
          <a:p>
            <a:pPr lvl="2"/>
            <a:r>
              <a:rPr lang="en-US" dirty="0"/>
              <a:t> environment:</a:t>
            </a:r>
          </a:p>
          <a:p>
            <a:pPr lvl="2"/>
            <a:r>
              <a:rPr lang="en-US" dirty="0"/>
              <a:t>      - REDIS_HOST=</a:t>
            </a:r>
            <a:r>
              <a:rPr lang="en-US" dirty="0" err="1"/>
              <a:t>redis</a:t>
            </a:r>
            <a:endParaRPr lang="en-US" dirty="0"/>
          </a:p>
          <a:p>
            <a:pPr lvl="2"/>
            <a:r>
              <a:rPr lang="en-US" dirty="0"/>
              <a:t>      - MYSQL_HOST=</a:t>
            </a:r>
            <a:r>
              <a:rPr lang="en-US" dirty="0" err="1"/>
              <a:t>db</a:t>
            </a:r>
            <a:endParaRPr lang="en-US" dirty="0"/>
          </a:p>
          <a:p>
            <a:pPr lvl="2"/>
            <a:endParaRPr lang="en-US" dirty="0"/>
          </a:p>
          <a:p>
            <a:pPr lvl="2"/>
            <a:r>
              <a:rPr lang="en-US" dirty="0"/>
              <a:t>No need to specific the </a:t>
            </a:r>
            <a:r>
              <a:rPr lang="en-US" dirty="0" err="1"/>
              <a:t>ip</a:t>
            </a:r>
            <a:r>
              <a:rPr lang="en-US" dirty="0"/>
              <a:t> since </a:t>
            </a:r>
            <a:r>
              <a:rPr lang="en-US" dirty="0" err="1"/>
              <a:t>dns</a:t>
            </a:r>
            <a:r>
              <a:rPr lang="en-US" dirty="0"/>
              <a:t> will auto translate it.</a:t>
            </a:r>
          </a:p>
          <a:p>
            <a:r>
              <a:rPr lang="en-US" dirty="0"/>
              <a:t>Host mode networking: </a:t>
            </a:r>
          </a:p>
          <a:p>
            <a:r>
              <a:rPr lang="en-US" dirty="0"/>
              <a:t>	Used to only work on </a:t>
            </a:r>
            <a:r>
              <a:rPr lang="en-US" dirty="0" err="1"/>
              <a:t>linux</a:t>
            </a:r>
            <a:r>
              <a:rPr lang="en-US" dirty="0"/>
              <a:t> based hosts, but beta feature in mac and windows now.</a:t>
            </a:r>
          </a:p>
          <a:p>
            <a:r>
              <a:rPr lang="en-US" dirty="0"/>
              <a:t>	Binds the container directly to the port of the host based machine for improved performance.</a:t>
            </a:r>
          </a:p>
          <a:p>
            <a:r>
              <a:rPr lang="en-US" dirty="0"/>
              <a:t>	No port mapping required since the container binds directly to exposed ports.</a:t>
            </a:r>
          </a:p>
          <a:p>
            <a:r>
              <a:rPr lang="en-US" dirty="0"/>
              <a:t>	</a:t>
            </a:r>
          </a:p>
          <a:p>
            <a:endParaRPr lang="en-US" dirty="0"/>
          </a:p>
          <a:p>
            <a:r>
              <a:rPr lang="en-US" dirty="0"/>
              <a:t>Overlay:  Used mostly for swarms, however not the only use for it.</a:t>
            </a:r>
          </a:p>
          <a:p>
            <a:endParaRPr lang="en-US" dirty="0"/>
          </a:p>
          <a:p>
            <a:r>
              <a:rPr lang="en-US" dirty="0" err="1"/>
              <a:t>Ipvlan</a:t>
            </a:r>
            <a:r>
              <a:rPr lang="en-US" dirty="0"/>
              <a:t>: allows a container to talk to a layer 2/3 </a:t>
            </a:r>
            <a:r>
              <a:rPr lang="en-US" dirty="0" err="1"/>
              <a:t>vlan</a:t>
            </a:r>
            <a:r>
              <a:rPr lang="en-US" dirty="0"/>
              <a:t> using a parent interface. </a:t>
            </a:r>
          </a:p>
          <a:p>
            <a:r>
              <a:rPr lang="en-US" dirty="0" err="1"/>
              <a:t>Macvlan</a:t>
            </a:r>
            <a:r>
              <a:rPr lang="en-US" dirty="0"/>
              <a:t>: allows a container to talk at the mac address level of the network by creating a interface with a mac address.</a:t>
            </a:r>
          </a:p>
          <a:p>
            <a:r>
              <a:rPr lang="en-US" dirty="0"/>
              <a:t>None: completely isolated container.</a:t>
            </a:r>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24</a:t>
            </a:fld>
            <a:endParaRPr lang="en-US"/>
          </a:p>
        </p:txBody>
      </p:sp>
    </p:spTree>
    <p:extLst>
      <p:ext uri="{BB962C8B-B14F-4D97-AF65-F5344CB8AC3E}">
        <p14:creationId xmlns:p14="http://schemas.microsoft.com/office/powerpoint/2010/main" val="2500493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Layout = Title Slide Light</a:t>
            </a:r>
          </a:p>
          <a:p>
            <a:endParaRPr lang="en-US" dirty="0"/>
          </a:p>
          <a:p>
            <a:r>
              <a:rPr lang="en-US" dirty="0"/>
              <a:t>This is</a:t>
            </a:r>
            <a:r>
              <a:rPr lang="en-US" baseline="0" dirty="0"/>
              <a:t> a true title slide. Use this slide as you are introducing yourself. Because my title is relatively short, I’ve increased the line spacing on my text block. If your title is long (Craig Stewart comes to mind), keep the line spacing as the template is constructed. It will fit better. </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2</a:t>
            </a:fld>
            <a:endParaRPr lang="en-US"/>
          </a:p>
        </p:txBody>
      </p:sp>
    </p:spTree>
    <p:extLst>
      <p:ext uri="{BB962C8B-B14F-4D97-AF65-F5344CB8AC3E}">
        <p14:creationId xmlns:p14="http://schemas.microsoft.com/office/powerpoint/2010/main" val="1930622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25</a:t>
            </a:fld>
            <a:endParaRPr lang="en-US"/>
          </a:p>
        </p:txBody>
      </p:sp>
    </p:spTree>
    <p:extLst>
      <p:ext uri="{BB962C8B-B14F-4D97-AF65-F5344CB8AC3E}">
        <p14:creationId xmlns:p14="http://schemas.microsoft.com/office/powerpoint/2010/main" val="1396539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launch nginx </a:t>
            </a:r>
          </a:p>
          <a:p>
            <a:r>
              <a:rPr lang="en-US" dirty="0"/>
              <a:t>docker service create --name nginx --replicas 1 --publish published=8080,target=80 nginx:1.25</a:t>
            </a:r>
          </a:p>
          <a:p>
            <a:endParaRPr lang="en-US" dirty="0"/>
          </a:p>
          <a:p>
            <a:r>
              <a:rPr lang="en-US" dirty="0"/>
              <a:t># scale up nginx server</a:t>
            </a:r>
          </a:p>
          <a:p>
            <a:r>
              <a:rPr lang="en-US" dirty="0"/>
              <a:t>docker service update --replicas 10 nginx</a:t>
            </a:r>
          </a:p>
          <a:p>
            <a:endParaRPr lang="en-US" dirty="0"/>
          </a:p>
          <a:p>
            <a:r>
              <a:rPr lang="en-US" dirty="0"/>
              <a:t># update the image</a:t>
            </a:r>
          </a:p>
          <a:p>
            <a:r>
              <a:rPr lang="en-US" dirty="0"/>
              <a:t>docker service update --image nginx:1.26 nginx</a:t>
            </a:r>
          </a:p>
          <a:p>
            <a:endParaRPr lang="en-US" dirty="0"/>
          </a:p>
          <a:p>
            <a:r>
              <a:rPr lang="en-US" dirty="0"/>
              <a:t># scale down the service</a:t>
            </a:r>
          </a:p>
          <a:p>
            <a:r>
              <a:rPr lang="en-US" dirty="0"/>
              <a:t>docker service update --replicas 1 nginx</a:t>
            </a:r>
          </a:p>
          <a:p>
            <a:endParaRPr lang="en-US" dirty="0"/>
          </a:p>
          <a:p>
            <a:r>
              <a:rPr lang="en-US" dirty="0"/>
              <a:t># grab all the containers across the swarm</a:t>
            </a:r>
          </a:p>
          <a:p>
            <a:r>
              <a:rPr lang="en-US" dirty="0"/>
              <a:t>docker node </a:t>
            </a:r>
            <a:r>
              <a:rPr lang="en-US" dirty="0" err="1"/>
              <a:t>ps</a:t>
            </a:r>
            <a:r>
              <a:rPr lang="en-US" dirty="0"/>
              <a:t> $(docker node ls -q)</a:t>
            </a:r>
          </a:p>
        </p:txBody>
      </p:sp>
      <p:sp>
        <p:nvSpPr>
          <p:cNvPr id="4" name="Slide Number Placeholder 3"/>
          <p:cNvSpPr>
            <a:spLocks noGrp="1"/>
          </p:cNvSpPr>
          <p:nvPr>
            <p:ph type="sldNum" sz="quarter" idx="5"/>
          </p:nvPr>
        </p:nvSpPr>
        <p:spPr/>
        <p:txBody>
          <a:bodyPr/>
          <a:lstStyle/>
          <a:p>
            <a:fld id="{6066762E-931E-AE45-877D-4352220E0932}" type="slidenum">
              <a:rPr lang="en-US" smtClean="0"/>
              <a:t>26</a:t>
            </a:fld>
            <a:endParaRPr lang="en-US"/>
          </a:p>
        </p:txBody>
      </p:sp>
    </p:spTree>
    <p:extLst>
      <p:ext uri="{BB962C8B-B14F-4D97-AF65-F5344CB8AC3E}">
        <p14:creationId xmlns:p14="http://schemas.microsoft.com/office/powerpoint/2010/main" val="2844534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27</a:t>
            </a:fld>
            <a:endParaRPr lang="en-US"/>
          </a:p>
        </p:txBody>
      </p:sp>
    </p:spTree>
    <p:extLst>
      <p:ext uri="{BB962C8B-B14F-4D97-AF65-F5344CB8AC3E}">
        <p14:creationId xmlns:p14="http://schemas.microsoft.com/office/powerpoint/2010/main" val="325511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Chroot is an operation that changes the apparent root directory for the current running process and their children. A program that is run in such a modified environment cannot access files and commands outside that environmental directory tree. This modified environment is called a chroot jail.</a:t>
            </a:r>
          </a:p>
          <a:p>
            <a:endParaRPr lang="en-US" dirty="0"/>
          </a:p>
          <a:p>
            <a:r>
              <a:rPr lang="en-US" dirty="0"/>
              <a:t>It gives a user a way to run something in an isolated, controlled environment that can’t interfere with the host environment</a:t>
            </a:r>
          </a:p>
          <a:p>
            <a:r>
              <a:rPr lang="en-US" dirty="0"/>
              <a:t>----</a:t>
            </a:r>
          </a:p>
          <a:p>
            <a:r>
              <a:rPr lang="en-US" dirty="0"/>
              <a:t>The evolution of services started showing features that included external access controls and snapshots (see products like Linux </a:t>
            </a:r>
            <a:r>
              <a:rPr lang="en-US" dirty="0" err="1"/>
              <a:t>VServer</a:t>
            </a:r>
            <a:r>
              <a:rPr lang="en-US" dirty="0"/>
              <a:t>, Solaris Containers, </a:t>
            </a:r>
            <a:r>
              <a:rPr lang="en-US" dirty="0" err="1"/>
              <a:t>OpenVZ</a:t>
            </a:r>
            <a:r>
              <a:rPr lang="en-US" dirty="0"/>
              <a:t>, Process Containers by Google)</a:t>
            </a:r>
          </a:p>
          <a:p>
            <a:r>
              <a:rPr lang="en-US" dirty="0"/>
              <a:t>---</a:t>
            </a:r>
          </a:p>
          <a:p>
            <a:r>
              <a:rPr lang="en-US" dirty="0"/>
              <a:t>LXC is the first </a:t>
            </a:r>
            <a:r>
              <a:rPr lang="en-US" dirty="0" err="1"/>
              <a:t>linux</a:t>
            </a:r>
            <a:r>
              <a:rPr lang="en-US" dirty="0"/>
              <a:t> container system that didn’t require kernel patches – was the original basis for Docker </a:t>
            </a:r>
          </a:p>
          <a:p>
            <a:r>
              <a:rPr lang="en-US" dirty="0"/>
              <a:t>--</a:t>
            </a:r>
          </a:p>
          <a:p>
            <a:r>
              <a:rPr lang="en-US" dirty="0"/>
              <a:t>Docker really made containers popular – a combination of the right tool at the right time, ease of use, and good marketing. Biggest potential downside of Docker is the need to run as root – obviously HPC isn’t going to let you do that </a:t>
            </a:r>
            <a:r>
              <a:rPr lang="en-US" dirty="0">
                <a:sym typeface="Wingdings" pitchFamily="2" charset="2"/>
              </a:rPr>
              <a:t> </a:t>
            </a:r>
          </a:p>
          <a:p>
            <a:r>
              <a:rPr lang="en-US" dirty="0">
                <a:sym typeface="Wingdings" pitchFamily="2" charset="2"/>
              </a:rPr>
              <a:t>--</a:t>
            </a:r>
          </a:p>
          <a:p>
            <a:r>
              <a:rPr lang="en-US" dirty="0"/>
              <a:t>Primarily going to look at Singularity as a means of using containers in HPC – but good to know the others. Born out of the desire to run containers in a secure manner, where the user won’t have privileged access like HPC. </a:t>
            </a:r>
            <a:r>
              <a:rPr lang="en-US" dirty="0" err="1"/>
              <a:t>CharlieCloud</a:t>
            </a:r>
            <a:r>
              <a:rPr lang="en-US" dirty="0"/>
              <a:t> was developed at Los Alamos National Lab as a way to use containers is a very strict security environment. Shifter was born from Docker code as a project between NERSC and Cray to scale containers in HPC workloads. Many of the concepts we discuss with Singularity may apply to the others.</a:t>
            </a:r>
          </a:p>
          <a:p>
            <a:r>
              <a:rPr lang="en-US" dirty="0">
                <a:sym typeface="Wingdings" pitchFamily="2" charset="2"/>
              </a:rPr>
              <a:t>--</a:t>
            </a:r>
          </a:p>
          <a:p>
            <a:r>
              <a:rPr lang="en-US" dirty="0">
                <a:sym typeface="Wingdings" pitchFamily="2" charset="2"/>
              </a:rPr>
              <a:t>Docker Compose is all about managing and using multiple Docker apps. Container orchestration, whether it’s Docker Swarm, Apache Mesos, or Kubernetes – it’s all about managing the life cycle and work loads of containers – basically being a scheduling and management system – these can use true elastic computing techniques to grow and contract depending on the workload and configuration</a:t>
            </a:r>
          </a:p>
          <a:p>
            <a:r>
              <a:rPr lang="en-US" dirty="0">
                <a:sym typeface="Wingdings" pitchFamily="2" charset="2"/>
              </a:rPr>
              <a:t>- We’re not going to cover either as part of this tutorial. If there’s interest, it may be something for a future session, though.</a:t>
            </a:r>
            <a:endParaRPr lang="en-US" dirty="0"/>
          </a:p>
          <a:p>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3</a:t>
            </a:fld>
            <a:endParaRPr lang="en-US"/>
          </a:p>
        </p:txBody>
      </p:sp>
    </p:spTree>
    <p:extLst>
      <p:ext uri="{BB962C8B-B14F-4D97-AF65-F5344CB8AC3E}">
        <p14:creationId xmlns:p14="http://schemas.microsoft.com/office/powerpoint/2010/main" val="949446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Consistency – the same software stack exists – the same revisions in the same configuration, each and every time</a:t>
            </a:r>
          </a:p>
          <a:p>
            <a:endParaRPr lang="en-US" dirty="0"/>
          </a:p>
          <a:p>
            <a:r>
              <a:rPr lang="en-US" dirty="0"/>
              <a:t>Portability – you can easily move it from place to place – done properly, the size of containers can be controlled</a:t>
            </a:r>
          </a:p>
          <a:p>
            <a:endParaRPr lang="en-US" dirty="0"/>
          </a:p>
          <a:p>
            <a:r>
              <a:rPr lang="en-US" dirty="0"/>
              <a:t>JIT – fast “boot” – ready almost immediately and easily dismissed, easily updated and redeployed</a:t>
            </a:r>
          </a:p>
          <a:p>
            <a:endParaRPr lang="en-US" dirty="0"/>
          </a:p>
          <a:p>
            <a:r>
              <a:rPr lang="en-US" dirty="0"/>
              <a:t>Small, purpose-built containers that have a single (or at least uncomplicated function) – these can be easily maintained and changed as needed without needing to redo the entire stack</a:t>
            </a:r>
          </a:p>
          <a:p>
            <a:endParaRPr lang="en-US" dirty="0"/>
          </a:p>
          <a:p>
            <a:r>
              <a:rPr lang="en-US" dirty="0"/>
              <a:t>Good to note – simple vs easy </a:t>
            </a:r>
            <a:r>
              <a:rPr lang="en-US" dirty="0">
                <a:sym typeface="Wingdings" pitchFamily="2" charset="2"/>
              </a:rPr>
              <a:t> the process is simple but not always easy!</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4</a:t>
            </a:fld>
            <a:endParaRPr lang="en-US"/>
          </a:p>
        </p:txBody>
      </p:sp>
    </p:spTree>
    <p:extLst>
      <p:ext uri="{BB962C8B-B14F-4D97-AF65-F5344CB8AC3E}">
        <p14:creationId xmlns:p14="http://schemas.microsoft.com/office/powerpoint/2010/main" val="1253079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Containers – small, portable</a:t>
            </a:r>
          </a:p>
          <a:p>
            <a:r>
              <a:rPr lang="en-US" dirty="0"/>
              <a:t>VMs – complete package</a:t>
            </a:r>
          </a:p>
          <a:p>
            <a:endParaRPr lang="en-US" dirty="0"/>
          </a:p>
          <a:p>
            <a:r>
              <a:rPr lang="en-US" dirty="0"/>
              <a:t>– can run Windows VMs or Solaris VMs on Linux where as containers must match the host OS since they share kernel space</a:t>
            </a:r>
          </a:p>
          <a:p>
            <a:endParaRPr lang="en-US" dirty="0"/>
          </a:p>
          <a:p>
            <a:pPr marL="171450" indent="-171450">
              <a:buFontTx/>
              <a:buChar char="-"/>
            </a:pPr>
            <a:r>
              <a:rPr lang="en-US" dirty="0"/>
              <a:t>Minimal OS means that there’s far less overhead to running a container</a:t>
            </a:r>
          </a:p>
          <a:p>
            <a:pPr marL="171450" indent="-171450">
              <a:buFontTx/>
              <a:buChar char="-"/>
            </a:pPr>
            <a:endParaRPr lang="en-US" dirty="0"/>
          </a:p>
          <a:p>
            <a:pPr marL="171450" indent="-171450">
              <a:buFontTx/>
              <a:buChar char="-"/>
            </a:pPr>
            <a:r>
              <a:rPr lang="en-US" dirty="0"/>
              <a:t>VMs are less transportable – you can take an </a:t>
            </a:r>
            <a:r>
              <a:rPr lang="en-US" dirty="0" err="1"/>
              <a:t>openstack</a:t>
            </a:r>
            <a:r>
              <a:rPr lang="en-US" dirty="0"/>
              <a:t> VM to most </a:t>
            </a:r>
            <a:r>
              <a:rPr lang="en-US" dirty="0" err="1"/>
              <a:t>openstack</a:t>
            </a:r>
            <a:r>
              <a:rPr lang="en-US" dirty="0"/>
              <a:t> clouds, but moving between different hypervisors and in and out of commercial clouds can be a challenge where as common container technologies like Docker can run in many places with little to no effort</a:t>
            </a:r>
          </a:p>
        </p:txBody>
      </p:sp>
      <p:sp>
        <p:nvSpPr>
          <p:cNvPr id="4" name="Slide Number Placeholder 3"/>
          <p:cNvSpPr>
            <a:spLocks noGrp="1"/>
          </p:cNvSpPr>
          <p:nvPr>
            <p:ph type="sldNum" sz="quarter" idx="5"/>
          </p:nvPr>
        </p:nvSpPr>
        <p:spPr/>
        <p:txBody>
          <a:bodyPr/>
          <a:lstStyle/>
          <a:p>
            <a:fld id="{6066762E-931E-AE45-877D-4352220E0932}" type="slidenum">
              <a:rPr lang="en-US" smtClean="0"/>
              <a:t>5</a:t>
            </a:fld>
            <a:endParaRPr lang="en-US"/>
          </a:p>
        </p:txBody>
      </p:sp>
    </p:spTree>
    <p:extLst>
      <p:ext uri="{BB962C8B-B14F-4D97-AF65-F5344CB8AC3E}">
        <p14:creationId xmlns:p14="http://schemas.microsoft.com/office/powerpoint/2010/main" val="68255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noted, originally based on LXC thought it has since parted ways from that original architecture and has since created their own code base. </a:t>
            </a:r>
          </a:p>
          <a:p>
            <a:endParaRPr lang="en-US" dirty="0"/>
          </a:p>
          <a:p>
            <a:r>
              <a:rPr lang="en-US" dirty="0"/>
              <a:t>The kernel usage is what makes it both light but also potentially dangerous – you’re not truly isolated from the host like you would be in a virtual machine. </a:t>
            </a:r>
          </a:p>
          <a:p>
            <a:endParaRPr lang="en-US" dirty="0"/>
          </a:p>
          <a:p>
            <a:r>
              <a:rPr lang="en-US" dirty="0"/>
              <a:t>Windows and Mac package a small hypervisor in the Docker distribution – so you’re actually running a Linux virtual machine to run Docker containers </a:t>
            </a:r>
          </a:p>
          <a:p>
            <a:endParaRPr lang="en-US" dirty="0"/>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6</a:t>
            </a:fld>
            <a:endParaRPr lang="en-US"/>
          </a:p>
        </p:txBody>
      </p:sp>
    </p:spTree>
    <p:extLst>
      <p:ext uri="{BB962C8B-B14F-4D97-AF65-F5344CB8AC3E}">
        <p14:creationId xmlns:p14="http://schemas.microsoft.com/office/powerpoint/2010/main" val="1576258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docker client to pull images (</a:t>
            </a:r>
            <a:r>
              <a:rPr lang="en-US" sz="1200" b="0" i="0" kern="1200" dirty="0">
                <a:solidFill>
                  <a:schemeClr val="tx1"/>
                </a:solidFill>
                <a:effectLst/>
                <a:latin typeface="+mn-lt"/>
                <a:ea typeface="+mn-ea"/>
                <a:cs typeface="+mn-cs"/>
              </a:rPr>
              <a:t>a read-only template with instructions for creating a Docker container) from a registry (</a:t>
            </a:r>
            <a:r>
              <a:rPr lang="en-US" sz="1200" b="0" i="0" kern="1200" dirty="0" err="1">
                <a:solidFill>
                  <a:schemeClr val="tx1"/>
                </a:solidFill>
                <a:effectLst/>
                <a:latin typeface="+mn-lt"/>
                <a:ea typeface="+mn-ea"/>
                <a:cs typeface="+mn-cs"/>
              </a:rPr>
              <a:t>DockerHub</a:t>
            </a:r>
            <a:r>
              <a:rPr lang="en-US" sz="1200" b="0" i="0" kern="1200" dirty="0">
                <a:solidFill>
                  <a:schemeClr val="tx1"/>
                </a:solidFill>
                <a:effectLst/>
                <a:latin typeface="+mn-lt"/>
                <a:ea typeface="+mn-ea"/>
                <a:cs typeface="+mn-cs"/>
              </a:rPr>
              <a:t> by default) – other public registries are available and you can set up private ones, as well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Key concept – images vs containers</a:t>
            </a:r>
          </a:p>
          <a:p>
            <a:r>
              <a:rPr lang="en-US" dirty="0"/>
              <a:t>Images are a </a:t>
            </a:r>
            <a:r>
              <a:rPr lang="en-US" sz="1200" b="0" i="0" kern="1200" dirty="0">
                <a:solidFill>
                  <a:schemeClr val="tx1"/>
                </a:solidFill>
                <a:effectLst/>
                <a:latin typeface="+mn-lt"/>
                <a:ea typeface="+mn-ea"/>
                <a:cs typeface="+mn-cs"/>
              </a:rPr>
              <a:t>read-only template for creating a Docker container – basically a snapshot of a container</a:t>
            </a:r>
          </a:p>
          <a:p>
            <a:r>
              <a:rPr lang="en-US" sz="1200" b="0" i="0" kern="1200" dirty="0">
                <a:solidFill>
                  <a:schemeClr val="tx1"/>
                </a:solidFill>
                <a:effectLst/>
                <a:latin typeface="+mn-lt"/>
                <a:ea typeface="+mn-ea"/>
                <a:cs typeface="+mn-cs"/>
              </a:rPr>
              <a:t>C</a:t>
            </a:r>
            <a:r>
              <a:rPr lang="en-US" dirty="0"/>
              <a:t>ontainers </a:t>
            </a:r>
            <a:r>
              <a:rPr lang="en-US" sz="1200" b="0" i="0" kern="1200" dirty="0">
                <a:solidFill>
                  <a:schemeClr val="tx1"/>
                </a:solidFill>
                <a:effectLst/>
                <a:latin typeface="+mn-lt"/>
                <a:ea typeface="+mn-ea"/>
                <a:cs typeface="+mn-cs"/>
              </a:rPr>
              <a:t>are a runnable instance of an image</a:t>
            </a:r>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7</a:t>
            </a:fld>
            <a:endParaRPr lang="en-US"/>
          </a:p>
        </p:txBody>
      </p:sp>
    </p:spTree>
    <p:extLst>
      <p:ext uri="{BB962C8B-B14F-4D97-AF65-F5344CB8AC3E}">
        <p14:creationId xmlns:p14="http://schemas.microsoft.com/office/powerpoint/2010/main" val="657445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Registry is usually/often </a:t>
            </a:r>
            <a:r>
              <a:rPr lang="en-US" dirty="0" err="1"/>
              <a:t>DockerHub</a:t>
            </a:r>
            <a:endParaRPr lang="en-US" dirty="0"/>
          </a:p>
          <a:p>
            <a:endParaRPr lang="en-US" dirty="0"/>
          </a:p>
          <a:p>
            <a:r>
              <a:rPr lang="en-US" dirty="0"/>
              <a:t>Registries can be public or private</a:t>
            </a:r>
          </a:p>
          <a:p>
            <a:endParaRPr lang="en-US" dirty="0"/>
          </a:p>
          <a:p>
            <a:r>
              <a:rPr lang="en-US" dirty="0" err="1"/>
              <a:t>Dockerfile</a:t>
            </a:r>
            <a:r>
              <a:rPr lang="en-US" dirty="0"/>
              <a:t> – text file with all of the instructions for pulling an image, updating it, adding users, </a:t>
            </a:r>
            <a:r>
              <a:rPr lang="en-US" dirty="0" err="1"/>
              <a:t>etc</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8</a:t>
            </a:fld>
            <a:endParaRPr lang="en-US"/>
          </a:p>
        </p:txBody>
      </p:sp>
    </p:spTree>
    <p:extLst>
      <p:ext uri="{BB962C8B-B14F-4D97-AF65-F5344CB8AC3E}">
        <p14:creationId xmlns:p14="http://schemas.microsoft.com/office/powerpoint/2010/main" val="565012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9</a:t>
            </a:fld>
            <a:endParaRPr lang="en-US"/>
          </a:p>
        </p:txBody>
      </p:sp>
    </p:spTree>
    <p:extLst>
      <p:ext uri="{BB962C8B-B14F-4D97-AF65-F5344CB8AC3E}">
        <p14:creationId xmlns:p14="http://schemas.microsoft.com/office/powerpoint/2010/main" val="1608123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69078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598897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chorCtr="0">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326868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extLst>
      <p:ext uri="{BB962C8B-B14F-4D97-AF65-F5344CB8AC3E}">
        <p14:creationId xmlns:p14="http://schemas.microsoft.com/office/powerpoint/2010/main" val="4577657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lstStyle>
            <a:lvl1pPr>
              <a:defRPr sz="1600"/>
            </a:lvl1pPr>
            <a:lvl2pPr>
              <a:defRPr sz="1600">
                <a:solidFill>
                  <a:srgbClr val="3D3D3D"/>
                </a:solidFill>
                <a:latin typeface="BentonSans Regular" charset="0"/>
                <a:ea typeface="BentonSans Regular" charset="0"/>
                <a:cs typeface="BentonSans Regular" charset="0"/>
              </a:defRPr>
            </a:lvl2pPr>
          </a:lstStyle>
          <a:p>
            <a:pPr lvl="0"/>
            <a:r>
              <a:rPr lang="en-US" dirty="0"/>
              <a:t>Click to edit Master text styles</a:t>
            </a:r>
          </a:p>
        </p:txBody>
      </p:sp>
      <p:sp>
        <p:nvSpPr>
          <p:cNvPr id="4" name="Content Placeholder 3"/>
          <p:cNvSpPr>
            <a:spLocks noGrp="1"/>
          </p:cNvSpPr>
          <p:nvPr>
            <p:ph sz="half" idx="2" hasCustomPrompt="1"/>
          </p:nvPr>
        </p:nvSpPr>
        <p:spPr>
          <a:xfrm>
            <a:off x="4648200" y="1370012"/>
            <a:ext cx="3867150" cy="3593873"/>
          </a:xfrm>
        </p:spPr>
        <p:txBody>
          <a:bodyPr/>
          <a:lstStyle>
            <a:lvl1pPr marL="285750" indent="-285750">
              <a:buFont typeface="Arial" panose="020B0604020202020204" pitchFamily="34" charset="0"/>
              <a:buChar char="•"/>
              <a:defRPr sz="1600"/>
            </a:lvl1pPr>
            <a:lvl2pPr marL="685800" indent="-228600">
              <a:buFont typeface="Arial" panose="020B0604020202020204" pitchFamily="34" charset="0"/>
              <a:buChar char="•"/>
              <a:defRPr sz="1600">
                <a:solidFill>
                  <a:srgbClr val="3D3D3D"/>
                </a:solidFill>
                <a:latin typeface="BentonSans Regular" panose="02000503000000020004" pitchFamily="2" charset="77"/>
                <a:ea typeface="BentonSans Regular" panose="02000503000000020004" pitchFamily="2" charset="77"/>
                <a:cs typeface="BentonSans Regular" panose="02000503000000020004" pitchFamily="2" charset="77"/>
              </a:defRPr>
            </a:lvl2pPr>
          </a:lstStyle>
          <a:p>
            <a:pPr lvl="0"/>
            <a:r>
              <a:rPr lang="en-US" dirty="0"/>
              <a:t>Click to edit Master text styles</a:t>
            </a:r>
          </a:p>
          <a:p>
            <a:pPr lvl="0"/>
            <a:r>
              <a:rPr lang="en-US" dirty="0"/>
              <a:t>Second level</a:t>
            </a:r>
          </a:p>
        </p:txBody>
      </p:sp>
    </p:spTree>
    <p:extLst>
      <p:ext uri="{BB962C8B-B14F-4D97-AF65-F5344CB8AC3E}">
        <p14:creationId xmlns:p14="http://schemas.microsoft.com/office/powerpoint/2010/main" val="1382872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6921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800"/>
            </a:lvl1p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noAutofit/>
          </a:bodyPr>
          <a:lstStyle>
            <a:lvl1pPr>
              <a:buFontTx/>
              <a:buNone/>
              <a:defRPr sz="1600" b="0" i="0">
                <a:latin typeface="Arial" panose="020B0604020202020204" pitchFamily="34" charset="0"/>
              </a:defRPr>
            </a:lvl1pPr>
            <a:lvl2pPr marL="457200" indent="0">
              <a:buFontTx/>
              <a:buNone/>
              <a:defRPr sz="1600" b="0" i="0">
                <a:solidFill>
                  <a:srgbClr val="3D3D3D"/>
                </a:solidFill>
                <a:latin typeface="BentonSans Regular" panose="02000503000000020004" pitchFamily="2" charset="77"/>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noAutofit/>
          </a:bodyPr>
          <a:lstStyle>
            <a:lvl1pPr marL="285750" indent="-285750">
              <a:buFont typeface="Arial" panose="020B0604020202020204" pitchFamily="34" charset="0"/>
              <a:buChar char="•"/>
              <a:defRPr sz="1600" b="0" i="0">
                <a:latin typeface="Arial" panose="020B0604020202020204" pitchFamily="34" charset="0"/>
              </a:defRPr>
            </a:lvl1pPr>
            <a:lvl2pPr>
              <a:defRPr sz="1600">
                <a:solidFill>
                  <a:srgbClr val="3D3D3D"/>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38842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800"/>
            </a:lvl1pPr>
          </a:lstStyle>
          <a:p>
            <a:r>
              <a:rPr lang="en-US"/>
              <a:t>Click to edit Master title style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lstStyle>
            <a:lvl1pPr>
              <a:buFontTx/>
              <a:buNone/>
              <a:defRPr sz="1600" b="0" i="0">
                <a:latin typeface="Arial" panose="020B0604020202020204" pitchFamily="34" charset="0"/>
              </a:defRPr>
            </a:lvl1pPr>
            <a:lvl2pPr marL="457200" indent="0">
              <a:buFontTx/>
              <a:buNone/>
              <a:defRPr sz="1600">
                <a:solidFill>
                  <a:schemeClr val="bg1"/>
                </a:solidFill>
                <a:latin typeface="BentonSans Regular" panose="02000503000000020004" pitchFamily="2" charset="77"/>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lstStyle>
            <a:lvl1pPr marL="285750" indent="-285750">
              <a:buFont typeface="Arial" panose="020B0604020202020204" pitchFamily="34" charset="0"/>
              <a:buChar cha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noAutofit/>
          </a:bodyPr>
          <a:lstStyle>
            <a:lvl1pP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noAutofit/>
          </a:bodyPr>
          <a:lstStyle>
            <a:lvl1pPr marL="285750" indent="-285750">
              <a:buFont typeface="Arial" panose="020B0604020202020204" pitchFamily="34" charset="0"/>
              <a:buChar cha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7" name="Straight Connector 6"/>
          <p:cNvCxnSpPr/>
          <p:nvPr userDrawn="1"/>
        </p:nvCxnSpPr>
        <p:spPr>
          <a:xfrm>
            <a:off x="3195376" y="507442"/>
            <a:ext cx="25121" cy="4129872"/>
          </a:xfrm>
          <a:prstGeom prst="line">
            <a:avLst/>
          </a:prstGeom>
          <a:ln>
            <a:solidFill>
              <a:schemeClr val="tx1">
                <a:lumMod val="50000"/>
                <a:lumOff val="50000"/>
              </a:schemeClr>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a:t>Click to edit Master title style</a:t>
            </a:r>
          </a:p>
        </p:txBody>
      </p:sp>
      <p:sp>
        <p:nvSpPr>
          <p:cNvPr id="9" name="Text Placeholder 2"/>
          <p:cNvSpPr>
            <a:spLocks noGrp="1"/>
          </p:cNvSpPr>
          <p:nvPr>
            <p:ph idx="1"/>
          </p:nvPr>
        </p:nvSpPr>
        <p:spPr>
          <a:xfrm>
            <a:off x="3657600" y="2376435"/>
            <a:ext cx="4857749" cy="1647930"/>
          </a:xfrm>
          <a:prstGeom prst="rect">
            <a:avLst/>
          </a:prstGeom>
        </p:spPr>
        <p:txBody>
          <a:bodyPr vert="horz" lIns="91440" tIns="45720" rIns="91440" bIns="45720" rtlCol="0">
            <a:noAutofit/>
          </a:bodyPr>
          <a:lstStyle>
            <a:lvl1pPr>
              <a:defRPr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Click to edit Master text styles</a:t>
            </a:r>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5/19/25</a:t>
            </a:fld>
            <a:endParaRPr lang="en-US" dirty="0"/>
          </a:p>
        </p:txBody>
      </p:sp>
    </p:spTree>
    <p:extLst>
      <p:ext uri="{BB962C8B-B14F-4D97-AF65-F5344CB8AC3E}">
        <p14:creationId xmlns:p14="http://schemas.microsoft.com/office/powerpoint/2010/main" val="75734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p:cNvSpPr>
            <a:spLocks noGrp="1"/>
          </p:cNvSpPr>
          <p:nvPr>
            <p:ph type="title"/>
          </p:nvPr>
        </p:nvSpPr>
        <p:spPr>
          <a:xfrm>
            <a:off x="1356527" y="1527350"/>
            <a:ext cx="6430946" cy="1813728"/>
          </a:xfrm>
        </p:spPr>
        <p:txBody>
          <a:bodyPr anchor="ctr">
            <a:normAutofit/>
          </a:bodyPr>
          <a:lstStyle>
            <a:lvl1pPr algn="ctr">
              <a:defRPr sz="3200"/>
            </a:lvl1pPr>
          </a:lstStyle>
          <a:p>
            <a:r>
              <a:rPr lang="en-US" dirty="0"/>
              <a:t>Click to edit Master title style</a:t>
            </a:r>
          </a:p>
        </p:txBody>
      </p:sp>
      <p:cxnSp>
        <p:nvCxnSpPr>
          <p:cNvPr id="8" name="Straight Connector 7"/>
          <p:cNvCxnSpPr/>
          <p:nvPr userDrawn="1"/>
        </p:nvCxnSpPr>
        <p:spPr>
          <a:xfrm>
            <a:off x="0" y="1190730"/>
            <a:ext cx="2964264" cy="0"/>
          </a:xfrm>
          <a:prstGeom prst="line">
            <a:avLst/>
          </a:prstGeom>
          <a:ln>
            <a:solidFill>
              <a:schemeClr val="tx1">
                <a:lumMod val="50000"/>
                <a:lumOff val="50000"/>
              </a:schemeClr>
            </a:solidFill>
            <a:prstDash val="dash"/>
            <a:tailEnd type="diamond" w="sm" len="sm"/>
          </a:ln>
        </p:spPr>
        <p:style>
          <a:lnRef idx="1">
            <a:schemeClr val="accent1"/>
          </a:lnRef>
          <a:fillRef idx="0">
            <a:schemeClr val="accent1"/>
          </a:fillRef>
          <a:effectRef idx="0">
            <a:schemeClr val="accent1"/>
          </a:effectRef>
          <a:fontRef idx="minor">
            <a:schemeClr val="tx1"/>
          </a:fontRef>
        </p:style>
      </p:cxnSp>
      <p:sp>
        <p:nvSpPr>
          <p:cNvPr id="9" name="Subtitle 2"/>
          <p:cNvSpPr>
            <a:spLocks noGrp="1"/>
          </p:cNvSpPr>
          <p:nvPr>
            <p:ph type="subTitle" idx="1"/>
          </p:nvPr>
        </p:nvSpPr>
        <p:spPr>
          <a:xfrm>
            <a:off x="1356527" y="3399265"/>
            <a:ext cx="6430946" cy="1019907"/>
          </a:xfrm>
        </p:spPr>
        <p:txBody>
          <a:bodyPr>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08327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7" name="Straight Connector 6"/>
          <p:cNvCxnSpPr/>
          <p:nvPr userDrawn="1"/>
        </p:nvCxnSpPr>
        <p:spPr>
          <a:xfrm>
            <a:off x="3195376" y="507442"/>
            <a:ext cx="25121" cy="4129872"/>
          </a:xfrm>
          <a:prstGeom prst="line">
            <a:avLst/>
          </a:prstGeom>
          <a:ln>
            <a:solidFill>
              <a:srgbClr val="3D3D3D"/>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a:t>Click to edit Master title style</a:t>
            </a:r>
          </a:p>
        </p:txBody>
      </p:sp>
      <p:sp>
        <p:nvSpPr>
          <p:cNvPr id="9" name="Text Placeholder 2"/>
          <p:cNvSpPr>
            <a:spLocks noGrp="1"/>
          </p:cNvSpPr>
          <p:nvPr>
            <p:ph idx="1"/>
          </p:nvPr>
        </p:nvSpPr>
        <p:spPr>
          <a:xfrm>
            <a:off x="3657600" y="2376435"/>
            <a:ext cx="4857749" cy="1647930"/>
          </a:xfrm>
          <a:prstGeom prst="rect">
            <a:avLst/>
          </a:prstGeom>
        </p:spPr>
        <p:txBody>
          <a:bodyPr vert="horz" lIns="91440" tIns="45720" rIns="91440" bIns="45720" rtlCol="0">
            <a:noAutofit/>
          </a:bodyPr>
          <a:lstStyle>
            <a:lvl1pPr>
              <a:lnSpc>
                <a:spcPct val="100000"/>
              </a:lnSpc>
              <a:spcBef>
                <a:spcPts val="400"/>
              </a:spcBef>
              <a:defRPr sz="1400"/>
            </a:lvl1pPr>
          </a:lstStyle>
          <a:p>
            <a:pPr lvl="0"/>
            <a:r>
              <a:rPr lang="en-US" dirty="0"/>
              <a:t>Click to edit Master </a:t>
            </a:r>
            <a:r>
              <a:rPr lang="en-US"/>
              <a:t>text styles</a:t>
            </a:r>
            <a:endParaRPr lang="en-US" dirty="0"/>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rgbClr val="3D3D3D"/>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5/19/25</a:t>
            </a:fld>
            <a:endParaRPr lang="en-US" dirty="0"/>
          </a:p>
        </p:txBody>
      </p:sp>
    </p:spTree>
    <p:extLst>
      <p:ext uri="{BB962C8B-B14F-4D97-AF65-F5344CB8AC3E}">
        <p14:creationId xmlns:p14="http://schemas.microsoft.com/office/powerpoint/2010/main" val="1105842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356527" y="1527350"/>
            <a:ext cx="6430946" cy="1813728"/>
          </a:xfrm>
        </p:spPr>
        <p:txBody>
          <a:bodyPr anchor="ctr">
            <a:noAutofit/>
          </a:bodyPr>
          <a:lstStyle>
            <a:lvl1pPr algn="ctr">
              <a:defRPr sz="3200"/>
            </a:lvl1pPr>
          </a:lstStyle>
          <a:p>
            <a:r>
              <a:rPr lang="en-US" dirty="0"/>
              <a:t>Click to edit Master title style</a:t>
            </a:r>
          </a:p>
        </p:txBody>
      </p:sp>
      <p:cxnSp>
        <p:nvCxnSpPr>
          <p:cNvPr id="10" name="Straight Connector 9"/>
          <p:cNvCxnSpPr/>
          <p:nvPr userDrawn="1"/>
        </p:nvCxnSpPr>
        <p:spPr>
          <a:xfrm>
            <a:off x="0" y="1190730"/>
            <a:ext cx="2964264" cy="0"/>
          </a:xfrm>
          <a:prstGeom prst="line">
            <a:avLst/>
          </a:prstGeom>
          <a:ln>
            <a:solidFill>
              <a:srgbClr val="3D3D3D"/>
            </a:solidFill>
            <a:prstDash val="dash"/>
            <a:tailEnd type="diamond" w="sm" len="sm"/>
          </a:ln>
        </p:spPr>
        <p:style>
          <a:lnRef idx="1">
            <a:schemeClr val="accent1"/>
          </a:lnRef>
          <a:fillRef idx="0">
            <a:schemeClr val="accent1"/>
          </a:fillRef>
          <a:effectRef idx="0">
            <a:schemeClr val="accent1"/>
          </a:effectRef>
          <a:fontRef idx="minor">
            <a:schemeClr val="tx1"/>
          </a:fontRef>
        </p:style>
      </p:cxnSp>
      <p:sp>
        <p:nvSpPr>
          <p:cNvPr id="11" name="Subtitle 2"/>
          <p:cNvSpPr>
            <a:spLocks noGrp="1"/>
          </p:cNvSpPr>
          <p:nvPr>
            <p:ph type="subTitle" idx="1"/>
          </p:nvPr>
        </p:nvSpPr>
        <p:spPr>
          <a:xfrm>
            <a:off x="1356527" y="3386295"/>
            <a:ext cx="6430946" cy="1019907"/>
          </a:xfrm>
        </p:spPr>
        <p:txBody>
          <a:bodyPr>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933450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829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2920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11.png"/><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theme" Target="../theme/theme11.xml"/><Relationship Id="rId4" Type="http://schemas.openxmlformats.org/officeDocument/2006/relationships/slideLayout" Target="../slideLayouts/slideLayout16.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theme" Target="../theme/theme12.xml"/><Relationship Id="rId4" Type="http://schemas.openxmlformats.org/officeDocument/2006/relationships/slideLayout" Target="../slideLayouts/slideLayout20.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8.png"/><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15.png"/><Relationship Id="rId5" Type="http://schemas.openxmlformats.org/officeDocument/2006/relationships/theme" Target="../theme/theme13.xml"/><Relationship Id="rId4" Type="http://schemas.openxmlformats.org/officeDocument/2006/relationships/slideLayout" Target="../slideLayouts/slideLayout24.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image" Target="../media/image18.png"/><Relationship Id="rId5" Type="http://schemas.openxmlformats.org/officeDocument/2006/relationships/theme" Target="../theme/theme14.xml"/><Relationship Id="rId4" Type="http://schemas.openxmlformats.org/officeDocument/2006/relationships/slideLayout" Target="../slideLayouts/slideLayout28.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jpeg"/><Relationship Id="rId11" Type="http://schemas.openxmlformats.org/officeDocument/2006/relationships/image" Target="../media/image11.pn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theme" Target="../theme/theme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5.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theme" Target="../theme/theme6.xml"/><Relationship Id="rId1" Type="http://schemas.openxmlformats.org/officeDocument/2006/relationships/slideLayout" Target="../slideLayouts/slideLayout8.xml"/><Relationship Id="rId4" Type="http://schemas.openxmlformats.org/officeDocument/2006/relationships/image" Target="../media/image18.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theme" Target="../theme/theme7.xml"/><Relationship Id="rId1" Type="http://schemas.openxmlformats.org/officeDocument/2006/relationships/slideLayout" Target="../slideLayouts/slideLayout9.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theme" Target="../theme/theme8.xml"/><Relationship Id="rId1" Type="http://schemas.openxmlformats.org/officeDocument/2006/relationships/slideLayout" Target="../slideLayouts/slideLayout10.xml"/><Relationship Id="rId4" Type="http://schemas.openxmlformats.org/officeDocument/2006/relationships/image" Target="../media/image11.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theme" Target="../theme/theme9.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10" name="Footer Placeholder 4"/>
          <p:cNvSpPr txBox="1">
            <a:spLocks/>
          </p:cNvSpPr>
          <p:nvPr userDrawn="1"/>
        </p:nvSpPr>
        <p:spPr>
          <a:xfrm>
            <a:off x="3825123" y="3734314"/>
            <a:ext cx="837617"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r>
              <a:rPr lang="en-US" b="0" i="0" dirty="0" err="1">
                <a:solidFill>
                  <a:schemeClr val="bg1"/>
                </a:solidFill>
                <a:latin typeface="Arial" panose="020B0604020202020204" pitchFamily="34" charset="0"/>
                <a:cs typeface="Arial" panose="020B0604020202020204" pitchFamily="34" charset="0"/>
              </a:rPr>
              <a:t>rt.iu.edu</a:t>
            </a:r>
            <a:endParaRPr lang="en-US" b="0" i="0" dirty="0">
              <a:solidFill>
                <a:schemeClr val="bg1"/>
              </a:solidFill>
              <a:latin typeface="Arial" panose="020B0604020202020204" pitchFamily="34" charset="0"/>
              <a:cs typeface="Arial" panose="020B0604020202020204" pitchFamily="34" charset="0"/>
            </a:endParaRPr>
          </a:p>
        </p:txBody>
      </p:sp>
      <p:pic>
        <p:nvPicPr>
          <p:cNvPr id="12" name="Picture 11"/>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959542" y="2970102"/>
            <a:ext cx="4646527" cy="675917"/>
          </a:xfrm>
          <a:prstGeom prst="rect">
            <a:avLst/>
          </a:prstGeom>
        </p:spPr>
      </p:pic>
    </p:spTree>
    <p:extLst>
      <p:ext uri="{BB962C8B-B14F-4D97-AF65-F5344CB8AC3E}">
        <p14:creationId xmlns:p14="http://schemas.microsoft.com/office/powerpoint/2010/main" val="2066195230"/>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0312477"/>
      </p:ext>
    </p:extLst>
  </p:cSld>
  <p:clrMap bg1="lt1" tx1="dk1" bg2="lt2" tx2="dk2" accent1="accent1" accent2="accent2" accent3="accent3" accent4="accent4" accent5="accent5" accent6="accent6" hlink="hlink" folHlink="folHlink"/>
  <p:sldLayoutIdLst>
    <p:sldLayoutId id="214748371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6" name="Picture 5"/>
          <p:cNvPicPr>
            <a:picLocks noChangeAspect="1"/>
          </p:cNvPicPr>
          <p:nvPr userDrawn="1"/>
        </p:nvPicPr>
        <p:blipFill>
          <a:blip r:embed="rId7"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571153959"/>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9" r:id="rId3"/>
    <p:sldLayoutId id="2147483701" r:id="rId4"/>
  </p:sldLayoutIdLst>
  <p:txStyles>
    <p:titleStyle>
      <a:lvl1pPr algn="l" defTabSz="914400" rtl="0" eaLnBrk="1" latinLnBrk="0" hangingPunct="1">
        <a:lnSpc>
          <a:spcPct val="90000"/>
        </a:lnSpc>
        <a:spcBef>
          <a:spcPct val="0"/>
        </a:spcBef>
        <a:buNone/>
        <a:defRPr sz="28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16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5" name="Picture 4"/>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2126407232"/>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914400" rtl="0" eaLnBrk="1" latinLnBrk="0" hangingPunct="1">
        <a:lnSpc>
          <a:spcPct val="90000"/>
        </a:lnSpc>
        <a:spcBef>
          <a:spcPct val="0"/>
        </a:spcBef>
        <a:buNone/>
        <a:defRPr sz="28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16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6">
            <a:alphaModFix amt="40000"/>
            <a:extLst>
              <a:ext uri="{28A0092B-C50C-407E-A947-70E740481C1C}">
                <a14:useLocalDpi xmlns:a14="http://schemas.microsoft.com/office/drawing/2010/main"/>
              </a:ext>
            </a:extLst>
          </a:blip>
          <a:stretch>
            <a:fillRect/>
          </a:stretch>
        </p:blipFill>
        <p:spPr>
          <a:xfrm>
            <a:off x="8459" y="0"/>
            <a:ext cx="9135541" cy="5143500"/>
          </a:xfrm>
          <a:prstGeom prst="rect">
            <a:avLst/>
          </a:prstGeom>
        </p:spPr>
      </p:pic>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7" name="Picture 6"/>
          <p:cNvPicPr>
            <a:picLocks noChangeAspect="1"/>
          </p:cNvPicPr>
          <p:nvPr userDrawn="1"/>
        </p:nvPicPr>
        <p:blipFill>
          <a:blip r:embed="rId7"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98469282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txStyles>
    <p:titleStyle>
      <a:lvl1pPr algn="l" defTabSz="914400" rtl="0" eaLnBrk="1" latinLnBrk="0" hangingPunct="1">
        <a:lnSpc>
          <a:spcPct val="90000"/>
        </a:lnSpc>
        <a:spcBef>
          <a:spcPct val="0"/>
        </a:spcBef>
        <a:buNone/>
        <a:defRPr sz="28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20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8141"/>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7" name="Picture 6"/>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358684367"/>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Lst>
  <p:txStyles>
    <p:titleStyle>
      <a:lvl1pPr algn="l" defTabSz="914400" rtl="0" eaLnBrk="1" latinLnBrk="0" hangingPunct="1">
        <a:lnSpc>
          <a:spcPct val="90000"/>
        </a:lnSpc>
        <a:spcBef>
          <a:spcPct val="0"/>
        </a:spcBef>
        <a:buNone/>
        <a:defRPr sz="28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20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6" name="Group 15"/>
          <p:cNvGrpSpPr/>
          <p:nvPr userDrawn="1"/>
        </p:nvGrpSpPr>
        <p:grpSpPr>
          <a:xfrm>
            <a:off x="0" y="0"/>
            <a:ext cx="5194651" cy="5143500"/>
            <a:chOff x="0" y="0"/>
            <a:chExt cx="5194651" cy="5143500"/>
          </a:xfrm>
        </p:grpSpPr>
        <p:pic>
          <p:nvPicPr>
            <p:cNvPr id="4" name="Picture 3"/>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51" y="653575"/>
              <a:ext cx="5194300" cy="609609"/>
            </a:xfrm>
            <a:prstGeom prst="rect">
              <a:avLst/>
            </a:prstGeom>
          </p:spPr>
        </p:pic>
        <p:pic>
          <p:nvPicPr>
            <p:cNvPr id="5" name="Picture 4"/>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351" y="2548858"/>
              <a:ext cx="5194300" cy="609609"/>
            </a:xfrm>
            <a:prstGeom prst="rect">
              <a:avLst/>
            </a:prstGeom>
          </p:spPr>
        </p:pic>
        <p:pic>
          <p:nvPicPr>
            <p:cNvPr id="6" name="Picture 5"/>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731" y="1917097"/>
              <a:ext cx="5193920" cy="609609"/>
            </a:xfrm>
            <a:prstGeom prst="rect">
              <a:avLst/>
            </a:prstGeom>
          </p:spPr>
        </p:pic>
        <p:pic>
          <p:nvPicPr>
            <p:cNvPr id="7" name="Picture 6"/>
            <p:cNvPicPr>
              <a:picLocks noChangeAspect="1"/>
            </p:cNvPicPr>
            <p:nvPr/>
          </p:nvPicPr>
          <p:blipFill rotWithShape="1">
            <a:blip r:embed="rId6" cstate="hqprint">
              <a:extLst>
                <a:ext uri="{28A0092B-C50C-407E-A947-70E740481C1C}">
                  <a14:useLocalDpi xmlns:a14="http://schemas.microsoft.com/office/drawing/2010/main"/>
                </a:ext>
              </a:extLst>
            </a:blip>
            <a:srcRect r="-12673"/>
            <a:stretch/>
          </p:blipFill>
          <p:spPr>
            <a:xfrm>
              <a:off x="351" y="1285336"/>
              <a:ext cx="5194300" cy="609609"/>
            </a:xfrm>
            <a:prstGeom prst="rect">
              <a:avLst/>
            </a:prstGeom>
          </p:spPr>
        </p:pic>
        <p:pic>
          <p:nvPicPr>
            <p:cNvPr id="8" name="Picture 7"/>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351" y="3847871"/>
              <a:ext cx="5194300" cy="641950"/>
            </a:xfrm>
            <a:prstGeom prst="rect">
              <a:avLst/>
            </a:prstGeom>
          </p:spPr>
        </p:pic>
        <p:pic>
          <p:nvPicPr>
            <p:cNvPr id="9" name="Picture 8"/>
            <p:cNvPicPr>
              <a:picLocks noChangeAspect="1"/>
            </p:cNvPicPr>
            <p:nvPr/>
          </p:nvPicPr>
          <p:blipFill rotWithShape="1">
            <a:blip r:embed="rId8" cstate="hqprint">
              <a:extLst>
                <a:ext uri="{28A0092B-C50C-407E-A947-70E740481C1C}">
                  <a14:useLocalDpi xmlns:a14="http://schemas.microsoft.com/office/drawing/2010/main"/>
                </a:ext>
              </a:extLst>
            </a:blip>
            <a:srcRect/>
            <a:stretch/>
          </p:blipFill>
          <p:spPr>
            <a:xfrm rot="5400000" flipH="1">
              <a:off x="2281791" y="-2281438"/>
              <a:ext cx="631422" cy="5194298"/>
            </a:xfrm>
            <a:prstGeom prst="rect">
              <a:avLst/>
            </a:prstGeom>
          </p:spPr>
        </p:pic>
        <p:pic>
          <p:nvPicPr>
            <p:cNvPr id="10" name="Picture 9"/>
            <p:cNvPicPr>
              <a:picLocks noChangeAspect="1"/>
            </p:cNvPicPr>
            <p:nvPr/>
          </p:nvPicPr>
          <p:blipFill rotWithShape="1">
            <a:blip r:embed="rId9" cstate="hqprint">
              <a:extLst>
                <a:ext uri="{28A0092B-C50C-407E-A947-70E740481C1C}">
                  <a14:useLocalDpi xmlns:a14="http://schemas.microsoft.com/office/drawing/2010/main"/>
                </a:ext>
              </a:extLst>
            </a:blip>
            <a:srcRect/>
            <a:stretch/>
          </p:blipFill>
          <p:spPr>
            <a:xfrm>
              <a:off x="351" y="4511975"/>
              <a:ext cx="5194300" cy="631525"/>
            </a:xfrm>
            <a:prstGeom prst="rect">
              <a:avLst/>
            </a:prstGeom>
          </p:spPr>
        </p:pic>
        <p:pic>
          <p:nvPicPr>
            <p:cNvPr id="11" name="Picture 10"/>
            <p:cNvPicPr>
              <a:picLocks noChangeAspect="1"/>
            </p:cNvPicPr>
            <p:nvPr/>
          </p:nvPicPr>
          <p:blipFill rotWithShape="1">
            <a:blip r:embed="rId10" cstate="hqprint">
              <a:extLst>
                <a:ext uri="{28A0092B-C50C-407E-A947-70E740481C1C}">
                  <a14:useLocalDpi xmlns:a14="http://schemas.microsoft.com/office/drawing/2010/main"/>
                </a:ext>
              </a:extLst>
            </a:blip>
            <a:srcRect/>
            <a:stretch/>
          </p:blipFill>
          <p:spPr>
            <a:xfrm>
              <a:off x="0" y="3180616"/>
              <a:ext cx="5194651" cy="645103"/>
            </a:xfrm>
            <a:prstGeom prst="rect">
              <a:avLst/>
            </a:prstGeom>
          </p:spPr>
        </p:pic>
      </p:grpSp>
      <p:pic>
        <p:nvPicPr>
          <p:cNvPr id="13" name="Picture 12"/>
          <p:cNvPicPr>
            <a:picLocks noChangeAspect="1"/>
          </p:cNvPicPr>
          <p:nvPr userDrawn="1"/>
        </p:nvPicPr>
        <p:blipFill>
          <a:blip r:embed="rId11" cstate="hqprint">
            <a:extLst>
              <a:ext uri="{28A0092B-C50C-407E-A947-70E740481C1C}">
                <a14:useLocalDpi xmlns:a14="http://schemas.microsoft.com/office/drawing/2010/main"/>
              </a:ext>
            </a:extLst>
          </a:blip>
          <a:stretch>
            <a:fillRect/>
          </a:stretch>
        </p:blipFill>
        <p:spPr>
          <a:xfrm>
            <a:off x="5589301" y="3272954"/>
            <a:ext cx="3165140" cy="460424"/>
          </a:xfrm>
          <a:prstGeom prst="rect">
            <a:avLst/>
          </a:prstGeom>
        </p:spPr>
      </p:pic>
      <p:sp>
        <p:nvSpPr>
          <p:cNvPr id="14" name="Footer Placeholder 4"/>
          <p:cNvSpPr txBox="1">
            <a:spLocks/>
          </p:cNvSpPr>
          <p:nvPr userDrawn="1"/>
        </p:nvSpPr>
        <p:spPr>
          <a:xfrm>
            <a:off x="4374597" y="1398685"/>
            <a:ext cx="4769404"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en-US" sz="4800" b="0" i="0" kern="1800" spc="0" baseline="0" dirty="0">
                <a:solidFill>
                  <a:schemeClr val="tx1"/>
                </a:solidFill>
                <a:latin typeface="Arial" panose="020B0604020202020204" pitchFamily="34" charset="0"/>
                <a:ea typeface="BentonSans Regular" charset="0"/>
                <a:cs typeface="Arial" panose="020B0604020202020204" pitchFamily="34" charset="0"/>
              </a:rPr>
              <a:t>UPON IMPACT</a:t>
            </a:r>
          </a:p>
        </p:txBody>
      </p:sp>
      <p:sp>
        <p:nvSpPr>
          <p:cNvPr id="15" name="Footer Placeholder 4"/>
          <p:cNvSpPr txBox="1">
            <a:spLocks/>
          </p:cNvSpPr>
          <p:nvPr userDrawn="1"/>
        </p:nvSpPr>
        <p:spPr>
          <a:xfrm>
            <a:off x="0" y="144424"/>
            <a:ext cx="1306285"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r>
              <a:rPr lang="en-US" sz="1600" b="0" i="0" dirty="0" err="1">
                <a:solidFill>
                  <a:schemeClr val="bg1"/>
                </a:solidFill>
                <a:latin typeface="Arial" panose="020B0604020202020204" pitchFamily="34" charset="0"/>
                <a:cs typeface="Arial" panose="020B0604020202020204" pitchFamily="34" charset="0"/>
              </a:rPr>
              <a:t>rt.iu.edu</a:t>
            </a:r>
            <a:endParaRPr lang="en-US" sz="1600" b="0" i="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6894937"/>
      </p:ext>
    </p:extLst>
  </p:cSld>
  <p:clrMap bg1="lt1" tx1="dk1" bg2="lt2" tx2="dk2" accent1="accent1" accent2="accent2" accent3="accent3" accent4="accent4" accent5="accent5" accent6="accent6" hlink="hlink" folHlink="folHlink"/>
  <p:sldLayoutIdLst>
    <p:sldLayoutId id="214748368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gradFill>
            <a:gsLst>
              <a:gs pos="0">
                <a:srgbClr val="DE2031">
                  <a:lumMod val="100000"/>
                </a:srgbClr>
              </a:gs>
              <a:gs pos="100000">
                <a:srgbClr val="9900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2031"/>
              </a:solidFill>
            </a:endParaRPr>
          </a:p>
        </p:txBody>
      </p:sp>
      <p:pic>
        <p:nvPicPr>
          <p:cNvPr id="17" name="Picture 16"/>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52400" y="85725"/>
            <a:ext cx="8839200" cy="4972050"/>
          </a:xfrm>
          <a:prstGeom prst="rect">
            <a:avLst/>
          </a:prstGeom>
          <a:noFill/>
        </p:spPr>
      </p:pic>
      <p:pic>
        <p:nvPicPr>
          <p:cNvPr id="2" name="Picture 1"/>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430379" y="1397342"/>
            <a:ext cx="4283242" cy="1585032"/>
          </a:xfrm>
          <a:prstGeom prst="rect">
            <a:avLst/>
          </a:prstGeom>
        </p:spPr>
      </p:pic>
      <p:pic>
        <p:nvPicPr>
          <p:cNvPr id="19" name="Picture 18"/>
          <p:cNvPicPr>
            <a:picLocks noChangeAspect="1"/>
          </p:cNvPicPr>
          <p:nvPr userDrawn="1"/>
        </p:nvPicPr>
        <p:blipFill rotWithShape="1">
          <a:blip r:embed="rId5" cstate="hqprint">
            <a:extLst>
              <a:ext uri="{28A0092B-C50C-407E-A947-70E740481C1C}">
                <a14:useLocalDpi xmlns:a14="http://schemas.microsoft.com/office/drawing/2010/main"/>
              </a:ext>
            </a:extLst>
          </a:blip>
          <a:srcRect/>
          <a:stretch/>
        </p:blipFill>
        <p:spPr>
          <a:xfrm>
            <a:off x="1" y="4202052"/>
            <a:ext cx="3631464" cy="453568"/>
          </a:xfrm>
          <a:prstGeom prst="rect">
            <a:avLst/>
          </a:prstGeom>
        </p:spPr>
      </p:pic>
      <p:sp>
        <p:nvSpPr>
          <p:cNvPr id="20" name="Footer Placeholder 4"/>
          <p:cNvSpPr txBox="1">
            <a:spLocks/>
          </p:cNvSpPr>
          <p:nvPr userDrawn="1"/>
        </p:nvSpPr>
        <p:spPr>
          <a:xfrm>
            <a:off x="7110529" y="4406232"/>
            <a:ext cx="1263449" cy="160421"/>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en-US" sz="1500" b="0" i="0" spc="50" baseline="0" dirty="0">
                <a:solidFill>
                  <a:schemeClr val="bg1"/>
                </a:solidFill>
                <a:latin typeface="Arial" panose="020B0604020202020204" pitchFamily="34" charset="0"/>
                <a:ea typeface="BentonSansCond Medium" charset="0"/>
                <a:cs typeface="Arial" panose="020B0604020202020204" pitchFamily="34" charset="0"/>
              </a:rPr>
              <a:t>RT.IU.EDU</a:t>
            </a:r>
          </a:p>
        </p:txBody>
      </p:sp>
    </p:spTree>
    <p:extLst>
      <p:ext uri="{BB962C8B-B14F-4D97-AF65-F5344CB8AC3E}">
        <p14:creationId xmlns:p14="http://schemas.microsoft.com/office/powerpoint/2010/main" val="689099245"/>
      </p:ext>
    </p:extLst>
  </p:cSld>
  <p:clrMap bg1="lt1" tx1="dk1" bg2="lt2" tx2="dk2" accent1="accent1" accent2="accent2" accent3="accent3" accent4="accent4" accent5="accent5" accent6="accent6" hlink="hlink" folHlink="folHlink"/>
  <p:sldLayoutIdLst>
    <p:sldLayoutId id="2147483720"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2000" fill="hold"/>
                                        <p:tgtEl>
                                          <p:spTgt spid="17"/>
                                        </p:tgtEl>
                                        <p:attrNameLst>
                                          <p:attrName>ppt_w</p:attrName>
                                        </p:attrNameLst>
                                      </p:cBhvr>
                                      <p:tavLst>
                                        <p:tav tm="0">
                                          <p:val>
                                            <p:fltVal val="0"/>
                                          </p:val>
                                        </p:tav>
                                        <p:tav tm="100000">
                                          <p:val>
                                            <p:strVal val="#ppt_w"/>
                                          </p:val>
                                        </p:tav>
                                      </p:tavLst>
                                    </p:anim>
                                    <p:anim calcmode="lin" valueType="num">
                                      <p:cBhvr>
                                        <p:cTn id="8" dur="2000" fill="hold"/>
                                        <p:tgtEl>
                                          <p:spTgt spid="17"/>
                                        </p:tgtEl>
                                        <p:attrNameLst>
                                          <p:attrName>ppt_h</p:attrName>
                                        </p:attrNameLst>
                                      </p:cBhvr>
                                      <p:tavLst>
                                        <p:tav tm="0">
                                          <p:val>
                                            <p:fltVal val="0"/>
                                          </p:val>
                                        </p:tav>
                                        <p:tav tm="100000">
                                          <p:val>
                                            <p:strVal val="#ppt_h"/>
                                          </p:val>
                                        </p:tav>
                                      </p:tavLst>
                                    </p:anim>
                                    <p:animEffect transition="in" filter="fade">
                                      <p:cBhvr>
                                        <p:cTn id="9"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4">
            <a:alphaModFix amt="40000"/>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dirty="0"/>
              <a:t>Click to edit Master title style</a:t>
            </a:r>
          </a:p>
        </p:txBody>
      </p:sp>
      <p:sp>
        <p:nvSpPr>
          <p:cNvPr id="9" name="Text Placeholder 2"/>
          <p:cNvSpPr>
            <a:spLocks noGrp="1"/>
          </p:cNvSpPr>
          <p:nvPr>
            <p:ph type="body" idx="1"/>
          </p:nvPr>
        </p:nvSpPr>
        <p:spPr>
          <a:xfrm>
            <a:off x="3657600" y="2376435"/>
            <a:ext cx="4857749" cy="1647930"/>
          </a:xfrm>
          <a:prstGeom prst="rect">
            <a:avLst/>
          </a:prstGeom>
        </p:spPr>
        <p:txBody>
          <a:bodyPr vert="horz" lIns="91440" tIns="45720" rIns="91440" bIns="45720" rtlCol="0">
            <a:noAutofit/>
          </a:bodyPr>
          <a:lstStyle/>
          <a:p>
            <a:pPr lvl="0"/>
            <a:r>
              <a:rPr lang="en-US" dirty="0"/>
              <a:t>Click to edit Master text styles</a:t>
            </a:r>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5/19/25</a:t>
            </a:fld>
            <a:endParaRPr lang="en-US" dirty="0"/>
          </a:p>
        </p:txBody>
      </p:sp>
      <p:pic>
        <p:nvPicPr>
          <p:cNvPr id="12" name="Picture 11"/>
          <p:cNvPicPr>
            <a:picLocks noChangeAspect="1"/>
          </p:cNvPicPr>
          <p:nvPr userDrawn="1"/>
        </p:nvPicPr>
        <p:blipFill rotWithShape="1">
          <a:blip r:embed="rId5" cstate="hqprint">
            <a:extLst>
              <a:ext uri="{28A0092B-C50C-407E-A947-70E740481C1C}">
                <a14:useLocalDpi xmlns:a14="http://schemas.microsoft.com/office/drawing/2010/main"/>
              </a:ext>
            </a:extLst>
          </a:blip>
          <a:srcRect l="33790"/>
          <a:stretch/>
        </p:blipFill>
        <p:spPr>
          <a:xfrm>
            <a:off x="-1479" y="446730"/>
            <a:ext cx="2837422" cy="372003"/>
          </a:xfrm>
          <a:prstGeom prst="rect">
            <a:avLst/>
          </a:prstGeom>
        </p:spPr>
      </p:pic>
    </p:spTree>
    <p:extLst>
      <p:ext uri="{BB962C8B-B14F-4D97-AF65-F5344CB8AC3E}">
        <p14:creationId xmlns:p14="http://schemas.microsoft.com/office/powerpoint/2010/main" val="1760248234"/>
      </p:ext>
    </p:extLst>
  </p:cSld>
  <p:clrMap bg1="lt1" tx1="dk1" bg2="lt2" tx2="dk2" accent1="accent1" accent2="accent2" accent3="accent3" accent4="accent4" accent5="accent5" accent6="accent6" hlink="hlink" folHlink="folHlink"/>
  <p:sldLayoutIdLst>
    <p:sldLayoutId id="2147483680" r:id="rId1"/>
    <p:sldLayoutId id="2147483681" r:id="rId2"/>
  </p:sldLayoutIdLst>
  <p:txStyles>
    <p:titleStyle>
      <a:lvl1pPr algn="l" defTabSz="914400" rtl="0" eaLnBrk="1" latinLnBrk="0" hangingPunct="1">
        <a:lnSpc>
          <a:spcPct val="90000"/>
        </a:lnSpc>
        <a:spcBef>
          <a:spcPct val="0"/>
        </a:spcBef>
        <a:buNone/>
        <a:defRPr sz="24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Tx/>
        <a:buNone/>
        <a:defRPr sz="14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2"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657600" y="2376435"/>
            <a:ext cx="4857749" cy="1647930"/>
          </a:xfrm>
          <a:prstGeom prst="rect">
            <a:avLst/>
          </a:prstGeom>
        </p:spPr>
        <p:txBody>
          <a:bodyPr vert="horz" lIns="91440" tIns="45720" rIns="91440" bIns="45720" rtlCol="0">
            <a:noAutofit/>
          </a:bodyPr>
          <a:lstStyle/>
          <a:p>
            <a:pPr lvl="0"/>
            <a:r>
              <a:rPr lang="en-US" dirty="0"/>
              <a:t>Click to edit Master text styles</a:t>
            </a:r>
          </a:p>
        </p:txBody>
      </p:sp>
      <p:sp>
        <p:nvSpPr>
          <p:cNvPr id="4"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rgbClr val="3D3D3D"/>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5/19/25</a:t>
            </a:fld>
            <a:endParaRPr lang="en-US" dirty="0"/>
          </a:p>
        </p:txBody>
      </p:sp>
      <p:pic>
        <p:nvPicPr>
          <p:cNvPr id="8" name="Picture 7"/>
          <p:cNvPicPr>
            <a:picLocks noChangeAspect="1"/>
          </p:cNvPicPr>
          <p:nvPr userDrawn="1"/>
        </p:nvPicPr>
        <p:blipFill rotWithShape="1">
          <a:blip r:embed="rId5" cstate="hqprint">
            <a:extLst>
              <a:ext uri="{28A0092B-C50C-407E-A947-70E740481C1C}">
                <a14:useLocalDpi xmlns:a14="http://schemas.microsoft.com/office/drawing/2010/main"/>
              </a:ext>
            </a:extLst>
          </a:blip>
          <a:srcRect l="33895"/>
          <a:stretch/>
        </p:blipFill>
        <p:spPr>
          <a:xfrm>
            <a:off x="0" y="533402"/>
            <a:ext cx="2841004" cy="367038"/>
          </a:xfrm>
          <a:prstGeom prst="rect">
            <a:avLst/>
          </a:prstGeom>
        </p:spPr>
      </p:pic>
    </p:spTree>
    <p:extLst>
      <p:ext uri="{BB962C8B-B14F-4D97-AF65-F5344CB8AC3E}">
        <p14:creationId xmlns:p14="http://schemas.microsoft.com/office/powerpoint/2010/main" val="879528517"/>
      </p:ext>
    </p:extLst>
  </p:cSld>
  <p:clrMap bg1="lt1" tx1="dk1" bg2="lt2" tx2="dk2" accent1="accent1" accent2="accent2" accent3="accent3" accent4="accent4" accent5="accent5" accent6="accent6" hlink="hlink" folHlink="folHlink"/>
  <p:sldLayoutIdLst>
    <p:sldLayoutId id="2147483673" r:id="rId1"/>
    <p:sldLayoutId id="2147483678" r:id="rId2"/>
  </p:sldLayoutIdLst>
  <p:txStyles>
    <p:titleStyle>
      <a:lvl1pPr algn="l" defTabSz="914400" rtl="0" eaLnBrk="1" latinLnBrk="0" hangingPunct="1">
        <a:lnSpc>
          <a:spcPct val="90000"/>
        </a:lnSpc>
        <a:spcBef>
          <a:spcPct val="0"/>
        </a:spcBef>
        <a:buNone/>
        <a:defRPr sz="24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100000"/>
        </a:lnSpc>
        <a:spcBef>
          <a:spcPts val="400"/>
        </a:spcBef>
        <a:buFont typeface="Arial"/>
        <a:buNone/>
        <a:defRPr sz="14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a:alphaModFix amt="40000"/>
            <a:extLst>
              <a:ext uri="{28A0092B-C50C-407E-A947-70E740481C1C}">
                <a14:useLocalDpi xmlns:a14="http://schemas.microsoft.com/office/drawing/2010/main"/>
              </a:ext>
            </a:extLst>
          </a:blip>
          <a:stretch>
            <a:fillRect/>
          </a:stretch>
        </p:blipFill>
        <p:spPr>
          <a:xfrm>
            <a:off x="0" y="0"/>
            <a:ext cx="9135541" cy="5143500"/>
          </a:xfrm>
          <a:prstGeom prst="rect">
            <a:avLst/>
          </a:prstGeom>
        </p:spPr>
      </p:pic>
      <p:pic>
        <p:nvPicPr>
          <p:cNvPr id="9" name="Picture 8"/>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2018186073"/>
      </p:ext>
    </p:extLst>
  </p:cSld>
  <p:clrMap bg1="lt1" tx1="dk1" bg2="lt2" tx2="dk2" accent1="accent1" accent2="accent2" accent3="accent3" accent4="accent4" accent5="accent5" accent6="accent6" hlink="hlink" folHlink="folHlink"/>
  <p:sldLayoutIdLst>
    <p:sldLayoutId id="214748369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777125533"/>
      </p:ext>
    </p:extLst>
  </p:cSld>
  <p:clrMap bg1="lt1" tx1="dk1" bg2="lt2" tx2="dk2" accent1="accent1" accent2="accent2" accent3="accent3" accent4="accent4" accent5="accent5" accent6="accent6" hlink="hlink" folHlink="folHlink"/>
  <p:sldLayoutIdLst>
    <p:sldLayoutId id="214748369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35541" cy="5143500"/>
          </a:xfrm>
          <a:prstGeom prst="rect">
            <a:avLst/>
          </a:prstGeom>
        </p:spPr>
      </p:pic>
      <p:pic>
        <p:nvPicPr>
          <p:cNvPr id="9" name="Picture 8"/>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1519250886"/>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1416283015"/>
      </p:ext>
    </p:extLst>
  </p:cSld>
  <p:clrMap bg1="lt1" tx1="dk1" bg2="lt2" tx2="dk2" accent1="accent1" accent2="accent2" accent3="accent3" accent4="accent4" accent5="accent5" accent6="accent6" hlink="hlink" folHlink="folHlink"/>
  <p:sldLayoutIdLst>
    <p:sldLayoutId id="214748369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abs.play-with-docker.com/"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hyperlink" Target="mailto:git@github.com:access-ci-org/Operation_STEP.git"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5.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hyperlink" Target="mailto:wellsaar@iu.edu"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18D890-D550-EE43-845B-7836AF500ED7}"/>
              </a:ext>
            </a:extLst>
          </p:cNvPr>
          <p:cNvSpPr/>
          <p:nvPr/>
        </p:nvSpPr>
        <p:spPr>
          <a:xfrm>
            <a:off x="3905250" y="3853874"/>
            <a:ext cx="666750" cy="16567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610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C2FF2-CC55-2745-BEA1-C250531DF378}"/>
              </a:ext>
            </a:extLst>
          </p:cNvPr>
          <p:cNvSpPr>
            <a:spLocks noGrp="1"/>
          </p:cNvSpPr>
          <p:nvPr>
            <p:ph type="title"/>
          </p:nvPr>
        </p:nvSpPr>
        <p:spPr>
          <a:xfrm>
            <a:off x="623887" y="1282700"/>
            <a:ext cx="8452379" cy="2139950"/>
          </a:xfrm>
        </p:spPr>
        <p:txBody>
          <a:bodyPr>
            <a:normAutofit/>
          </a:bodyPr>
          <a:lstStyle/>
          <a:p>
            <a:r>
              <a:rPr lang="en-US" dirty="0">
                <a:hlinkClick r:id="rId3"/>
              </a:rPr>
              <a:t>labs.play-with-docker.com</a:t>
            </a:r>
            <a:endParaRPr lang="en-US" dirty="0"/>
          </a:p>
        </p:txBody>
      </p:sp>
    </p:spTree>
    <p:extLst>
      <p:ext uri="{BB962C8B-B14F-4D97-AF65-F5344CB8AC3E}">
        <p14:creationId xmlns:p14="http://schemas.microsoft.com/office/powerpoint/2010/main" val="3065860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664F-BC2C-F74C-9285-588A303999E6}"/>
              </a:ext>
            </a:extLst>
          </p:cNvPr>
          <p:cNvSpPr>
            <a:spLocks noGrp="1"/>
          </p:cNvSpPr>
          <p:nvPr>
            <p:ph type="title"/>
          </p:nvPr>
        </p:nvSpPr>
        <p:spPr/>
        <p:txBody>
          <a:bodyPr/>
          <a:lstStyle/>
          <a:p>
            <a:r>
              <a:rPr lang="en-US" dirty="0"/>
              <a:t>Docker first steps</a:t>
            </a:r>
          </a:p>
        </p:txBody>
      </p:sp>
      <p:sp>
        <p:nvSpPr>
          <p:cNvPr id="3" name="Content Placeholder 2">
            <a:extLst>
              <a:ext uri="{FF2B5EF4-FFF2-40B4-BE49-F238E27FC236}">
                <a16:creationId xmlns:a16="http://schemas.microsoft.com/office/drawing/2014/main" id="{D9DB0DD2-6F5E-6D4F-A4BF-31552F640C2C}"/>
              </a:ext>
            </a:extLst>
          </p:cNvPr>
          <p:cNvSpPr>
            <a:spLocks noGrp="1"/>
          </p:cNvSpPr>
          <p:nvPr>
            <p:ph sz="half" idx="1"/>
          </p:nvPr>
        </p:nvSpPr>
        <p:spPr>
          <a:xfrm>
            <a:off x="628650" y="1416945"/>
            <a:ext cx="7886700" cy="2888222"/>
          </a:xfrm>
        </p:spPr>
        <p:txBody>
          <a:bodyPr/>
          <a:lstStyle/>
          <a:p>
            <a:r>
              <a:rPr lang="en-US" sz="2000" dirty="0"/>
              <a:t>$ </a:t>
            </a:r>
            <a:r>
              <a:rPr lang="en-US" sz="2000" dirty="0">
                <a:solidFill>
                  <a:schemeClr val="accent1"/>
                </a:solidFill>
              </a:rPr>
              <a:t>docker --version</a:t>
            </a:r>
          </a:p>
          <a:p>
            <a:r>
              <a:rPr lang="en-US" sz="2000" dirty="0"/>
              <a:t>	 Docker version 26.1.1, build 4cf5afa</a:t>
            </a:r>
          </a:p>
          <a:p>
            <a:r>
              <a:rPr lang="en-US" sz="2000" dirty="0"/>
              <a:t>$ </a:t>
            </a:r>
            <a:r>
              <a:rPr lang="en-US" sz="2000" dirty="0">
                <a:solidFill>
                  <a:schemeClr val="accent1"/>
                </a:solidFill>
              </a:rPr>
              <a:t>docker pull hello-world</a:t>
            </a:r>
          </a:p>
          <a:p>
            <a:r>
              <a:rPr lang="en-US" sz="2000" dirty="0"/>
              <a:t>$</a:t>
            </a:r>
            <a:r>
              <a:rPr lang="en-US" sz="2000" dirty="0">
                <a:solidFill>
                  <a:schemeClr val="accent1"/>
                </a:solidFill>
              </a:rPr>
              <a:t> docker run hello-world</a:t>
            </a:r>
          </a:p>
          <a:p>
            <a:r>
              <a:rPr lang="en-US" sz="2000" dirty="0">
                <a:solidFill>
                  <a:schemeClr val="accent1"/>
                </a:solidFill>
              </a:rPr>
              <a:t>	</a:t>
            </a:r>
          </a:p>
          <a:p>
            <a:r>
              <a:rPr lang="en-US" sz="2000" dirty="0">
                <a:solidFill>
                  <a:schemeClr val="accent1"/>
                </a:solidFill>
              </a:rPr>
              <a:t>	</a:t>
            </a:r>
            <a:r>
              <a:rPr lang="en-US" sz="2000" dirty="0">
                <a:solidFill>
                  <a:schemeClr val="tx1"/>
                </a:solidFill>
              </a:rPr>
              <a:t>Hello from Docker!</a:t>
            </a:r>
          </a:p>
          <a:p>
            <a:endParaRPr lang="en-US" sz="2000" dirty="0">
              <a:solidFill>
                <a:schemeClr val="tx1"/>
              </a:solidFill>
            </a:endParaRPr>
          </a:p>
          <a:p>
            <a:r>
              <a:rPr lang="en-US" sz="2000" dirty="0"/>
              <a:t>	</a:t>
            </a:r>
          </a:p>
        </p:txBody>
      </p:sp>
    </p:spTree>
    <p:extLst>
      <p:ext uri="{BB962C8B-B14F-4D97-AF65-F5344CB8AC3E}">
        <p14:creationId xmlns:p14="http://schemas.microsoft.com/office/powerpoint/2010/main" val="1576023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40AB2C-BD90-5260-1C62-084053FC46E7}"/>
              </a:ext>
            </a:extLst>
          </p:cNvPr>
          <p:cNvSpPr>
            <a:spLocks noGrp="1"/>
          </p:cNvSpPr>
          <p:nvPr>
            <p:ph type="title"/>
          </p:nvPr>
        </p:nvSpPr>
        <p:spPr/>
        <p:txBody>
          <a:bodyPr/>
          <a:lstStyle/>
          <a:p>
            <a:r>
              <a:rPr lang="en-US" dirty="0"/>
              <a:t>Docker Core Commands!</a:t>
            </a:r>
          </a:p>
        </p:txBody>
      </p:sp>
      <p:sp>
        <p:nvSpPr>
          <p:cNvPr id="6" name="Content Placeholder 5">
            <a:extLst>
              <a:ext uri="{FF2B5EF4-FFF2-40B4-BE49-F238E27FC236}">
                <a16:creationId xmlns:a16="http://schemas.microsoft.com/office/drawing/2014/main" id="{2400DB13-B92E-BB7F-D28F-A5538FA77E91}"/>
              </a:ext>
            </a:extLst>
          </p:cNvPr>
          <p:cNvSpPr>
            <a:spLocks noGrp="1"/>
          </p:cNvSpPr>
          <p:nvPr>
            <p:ph sz="half" idx="1"/>
          </p:nvPr>
        </p:nvSpPr>
        <p:spPr/>
        <p:txBody>
          <a:bodyPr/>
          <a:lstStyle/>
          <a:p>
            <a:r>
              <a:rPr lang="en-US" dirty="0"/>
              <a:t>Too many to list always refer to docker --help.</a:t>
            </a:r>
          </a:p>
        </p:txBody>
      </p:sp>
      <p:sp>
        <p:nvSpPr>
          <p:cNvPr id="7" name="Content Placeholder 6">
            <a:extLst>
              <a:ext uri="{FF2B5EF4-FFF2-40B4-BE49-F238E27FC236}">
                <a16:creationId xmlns:a16="http://schemas.microsoft.com/office/drawing/2014/main" id="{050E3C5A-A910-F053-7E38-795D01D8157F}"/>
              </a:ext>
            </a:extLst>
          </p:cNvPr>
          <p:cNvSpPr>
            <a:spLocks noGrp="1"/>
          </p:cNvSpPr>
          <p:nvPr>
            <p:ph sz="half" idx="2"/>
          </p:nvPr>
        </p:nvSpPr>
        <p:spPr/>
        <p:txBody>
          <a:bodyPr/>
          <a:lstStyle/>
          <a:p>
            <a:r>
              <a:rPr lang="en-US" dirty="0"/>
              <a:t>A few that we’ll use</a:t>
            </a:r>
          </a:p>
          <a:p>
            <a:pPr lvl="1"/>
            <a:r>
              <a:rPr lang="en-US" dirty="0"/>
              <a:t>Docker images</a:t>
            </a:r>
          </a:p>
          <a:p>
            <a:pPr lvl="1"/>
            <a:r>
              <a:rPr lang="en-US" dirty="0"/>
              <a:t>Docker </a:t>
            </a:r>
            <a:r>
              <a:rPr lang="en-US" dirty="0" err="1"/>
              <a:t>ps</a:t>
            </a:r>
            <a:endParaRPr lang="en-US" dirty="0"/>
          </a:p>
          <a:p>
            <a:pPr lvl="1"/>
            <a:r>
              <a:rPr lang="en-US" dirty="0"/>
              <a:t>Docker run</a:t>
            </a:r>
          </a:p>
          <a:p>
            <a:pPr lvl="1"/>
            <a:r>
              <a:rPr lang="en-US" dirty="0"/>
              <a:t>Docker inspect</a:t>
            </a:r>
          </a:p>
          <a:p>
            <a:pPr lvl="1"/>
            <a:r>
              <a:rPr lang="en-US" dirty="0"/>
              <a:t>Docker build</a:t>
            </a:r>
          </a:p>
          <a:p>
            <a:pPr lvl="1"/>
            <a:r>
              <a:rPr lang="en-US" dirty="0"/>
              <a:t>Docker volume</a:t>
            </a:r>
          </a:p>
          <a:p>
            <a:pPr lvl="1"/>
            <a:r>
              <a:rPr lang="en-US" dirty="0"/>
              <a:t>Docker network </a:t>
            </a:r>
          </a:p>
          <a:p>
            <a:pPr lvl="1"/>
            <a:endParaRPr lang="en-US" dirty="0"/>
          </a:p>
          <a:p>
            <a:pPr lvl="1"/>
            <a:endParaRPr lang="en-US" dirty="0"/>
          </a:p>
        </p:txBody>
      </p:sp>
    </p:spTree>
    <p:extLst>
      <p:ext uri="{BB962C8B-B14F-4D97-AF65-F5344CB8AC3E}">
        <p14:creationId xmlns:p14="http://schemas.microsoft.com/office/powerpoint/2010/main" val="3831577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D1560-239F-C13C-FDCD-655C5FC0622E}"/>
              </a:ext>
            </a:extLst>
          </p:cNvPr>
          <p:cNvSpPr>
            <a:spLocks noGrp="1"/>
          </p:cNvSpPr>
          <p:nvPr>
            <p:ph type="title"/>
          </p:nvPr>
        </p:nvSpPr>
        <p:spPr/>
        <p:txBody>
          <a:bodyPr/>
          <a:lstStyle/>
          <a:p>
            <a:r>
              <a:rPr lang="en-US" dirty="0"/>
              <a:t>Docker Vocab Refresher</a:t>
            </a:r>
          </a:p>
        </p:txBody>
      </p:sp>
      <p:sp>
        <p:nvSpPr>
          <p:cNvPr id="3" name="Content Placeholder 2">
            <a:extLst>
              <a:ext uri="{FF2B5EF4-FFF2-40B4-BE49-F238E27FC236}">
                <a16:creationId xmlns:a16="http://schemas.microsoft.com/office/drawing/2014/main" id="{74B6C524-C567-1090-74A0-B19845A0F9E2}"/>
              </a:ext>
            </a:extLst>
          </p:cNvPr>
          <p:cNvSpPr>
            <a:spLocks noGrp="1"/>
          </p:cNvSpPr>
          <p:nvPr>
            <p:ph sz="half" idx="1"/>
          </p:nvPr>
        </p:nvSpPr>
        <p:spPr/>
        <p:txBody>
          <a:bodyPr/>
          <a:lstStyle/>
          <a:p>
            <a:pPr marL="285750" indent="-285750">
              <a:buFont typeface="Arial" panose="020B0604020202020204" pitchFamily="34" charset="0"/>
              <a:buChar char="•"/>
            </a:pPr>
            <a:r>
              <a:rPr lang="en-US" dirty="0"/>
              <a:t>Images</a:t>
            </a:r>
          </a:p>
          <a:p>
            <a:pPr marL="971550" lvl="1" indent="-285750">
              <a:buFont typeface="Arial" panose="020B0604020202020204" pitchFamily="34" charset="0"/>
              <a:buChar char="•"/>
            </a:pPr>
            <a:r>
              <a:rPr lang="en-US" sz="1400" dirty="0"/>
              <a:t>Immutable package of binaries, files, libs and configurations to run a container.</a:t>
            </a:r>
          </a:p>
          <a:p>
            <a:pPr marL="285750" indent="-285750">
              <a:buFont typeface="Arial" panose="020B0604020202020204" pitchFamily="34" charset="0"/>
              <a:buChar char="•"/>
            </a:pPr>
            <a:r>
              <a:rPr lang="en-US" dirty="0"/>
              <a:t>Containers</a:t>
            </a:r>
          </a:p>
          <a:p>
            <a:pPr marL="971550" lvl="1" indent="-285750">
              <a:buFont typeface="Arial" panose="020B0604020202020204" pitchFamily="34" charset="0"/>
              <a:buChar char="•"/>
            </a:pPr>
            <a:r>
              <a:rPr lang="en-US" sz="1400" dirty="0"/>
              <a:t>Isolated processes, minimal influence on host and each other.</a:t>
            </a:r>
          </a:p>
          <a:p>
            <a:pPr marL="971550" lvl="1" indent="-285750">
              <a:buFont typeface="Arial" panose="020B0604020202020204" pitchFamily="34" charset="0"/>
              <a:buChar char="•"/>
            </a:pPr>
            <a:r>
              <a:rPr lang="en-US" sz="1400" dirty="0"/>
              <a:t>Most of the time you want to spawn a new container. If you want to make changes, build a new image.</a:t>
            </a:r>
          </a:p>
          <a:p>
            <a:pPr marL="285750" indent="-285750">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E6EB4525-A5E5-366B-F36A-0F3E9D58F5F6}"/>
              </a:ext>
            </a:extLst>
          </p:cNvPr>
          <p:cNvSpPr>
            <a:spLocks noGrp="1"/>
          </p:cNvSpPr>
          <p:nvPr>
            <p:ph sz="half" idx="2"/>
          </p:nvPr>
        </p:nvSpPr>
        <p:spPr/>
        <p:txBody>
          <a:bodyPr/>
          <a:lstStyle/>
          <a:p>
            <a:r>
              <a:rPr lang="en-US" dirty="0"/>
              <a:t>Pets vs Cattle</a:t>
            </a:r>
          </a:p>
          <a:p>
            <a:pPr lvl="1"/>
            <a:r>
              <a:rPr lang="en-US" dirty="0"/>
              <a:t>Treat containers like cattle, new image, new container.</a:t>
            </a:r>
          </a:p>
          <a:p>
            <a:r>
              <a:rPr lang="en-US" dirty="0"/>
              <a:t>Tags!:latest</a:t>
            </a:r>
          </a:p>
          <a:p>
            <a:pPr lvl="1"/>
            <a:r>
              <a:rPr lang="en-US" dirty="0"/>
              <a:t>Tags are typically used to describe the version of the image. v1, v2, v3. </a:t>
            </a:r>
          </a:p>
          <a:p>
            <a:pPr lvl="1"/>
            <a:r>
              <a:rPr lang="en-US" dirty="0"/>
              <a:t>These are arbitrary, you can tag an image whatever you want</a:t>
            </a:r>
          </a:p>
          <a:p>
            <a:pPr lvl="1"/>
            <a:r>
              <a:rPr lang="en-US" dirty="0"/>
              <a:t>Check the image repository, most images have a readme with their tags.</a:t>
            </a:r>
          </a:p>
        </p:txBody>
      </p:sp>
    </p:spTree>
    <p:extLst>
      <p:ext uri="{BB962C8B-B14F-4D97-AF65-F5344CB8AC3E}">
        <p14:creationId xmlns:p14="http://schemas.microsoft.com/office/powerpoint/2010/main" val="1653401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Running prebuilt images</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2"/>
            <a:ext cx="8029575" cy="3498850"/>
          </a:xfrm>
        </p:spPr>
        <p:txBody>
          <a:bodyPr/>
          <a:lstStyle/>
          <a:p>
            <a:r>
              <a:rPr lang="en-US" dirty="0"/>
              <a:t>$ </a:t>
            </a:r>
            <a:r>
              <a:rPr lang="en-US" dirty="0">
                <a:solidFill>
                  <a:schemeClr val="accent1"/>
                </a:solidFill>
              </a:rPr>
              <a:t>docker run alpine ls --l</a:t>
            </a:r>
          </a:p>
          <a:p>
            <a:endParaRPr lang="en-US" sz="1000" dirty="0">
              <a:solidFill>
                <a:schemeClr val="tx1"/>
              </a:solidFill>
            </a:endParaRPr>
          </a:p>
          <a:p>
            <a:r>
              <a:rPr lang="en-US" sz="1000" dirty="0">
                <a:solidFill>
                  <a:schemeClr val="tx1"/>
                </a:solidFill>
              </a:rPr>
              <a:t>	Unable to find image '</a:t>
            </a:r>
            <a:r>
              <a:rPr lang="en-US" sz="1000" dirty="0" err="1">
                <a:solidFill>
                  <a:schemeClr val="tx1"/>
                </a:solidFill>
              </a:rPr>
              <a:t>alpine:latest</a:t>
            </a:r>
            <a:r>
              <a:rPr lang="en-US" sz="1000" dirty="0">
                <a:solidFill>
                  <a:schemeClr val="tx1"/>
                </a:solidFill>
              </a:rPr>
              <a:t>' locally</a:t>
            </a:r>
          </a:p>
          <a:p>
            <a:r>
              <a:rPr lang="en-US" sz="1000" dirty="0">
                <a:solidFill>
                  <a:schemeClr val="tx1"/>
                </a:solidFill>
              </a:rPr>
              <a:t>	124c7d270790: Download complete</a:t>
            </a:r>
          </a:p>
          <a:p>
            <a:r>
              <a:rPr lang="en-US" sz="1000" dirty="0">
                <a:solidFill>
                  <a:schemeClr val="tx1"/>
                </a:solidFill>
              </a:rPr>
              <a:t>	b5a5b7ce4eab: Download complete</a:t>
            </a:r>
          </a:p>
          <a:p>
            <a:r>
              <a:rPr lang="en-US" sz="1000" dirty="0">
                <a:solidFill>
                  <a:schemeClr val="tx1"/>
                </a:solidFill>
              </a:rPr>
              <a:t>	51e60588ff2c: Download complete</a:t>
            </a:r>
          </a:p>
          <a:p>
            <a:r>
              <a:rPr lang="en-US" sz="1000" dirty="0">
                <a:solidFill>
                  <a:schemeClr val="tx1"/>
                </a:solidFill>
              </a:rPr>
              <a:t>	total 56</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2 root     root          4096 Mar 29 14:46 bin</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5 root     root           340 May  8 22:58 dev</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1 root     root          4096 May  8 22:58 </a:t>
            </a:r>
            <a:r>
              <a:rPr lang="en-US" sz="1000" dirty="0" err="1">
                <a:solidFill>
                  <a:schemeClr val="tx1"/>
                </a:solidFill>
              </a:rPr>
              <a:t>etc</a:t>
            </a:r>
            <a:endParaRPr lang="en-US" sz="1000" dirty="0">
              <a:solidFill>
                <a:schemeClr val="tx1"/>
              </a:solidFill>
            </a:endParaRP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2 root     root          4096 Mar 29 14:46 home</a:t>
            </a:r>
          </a:p>
        </p:txBody>
      </p:sp>
    </p:spTree>
    <p:extLst>
      <p:ext uri="{BB962C8B-B14F-4D97-AF65-F5344CB8AC3E}">
        <p14:creationId xmlns:p14="http://schemas.microsoft.com/office/powerpoint/2010/main" val="3839049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Working with prebuilt images</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3"/>
            <a:ext cx="8029575" cy="3116262"/>
          </a:xfrm>
        </p:spPr>
        <p:txBody>
          <a:bodyPr/>
          <a:lstStyle/>
          <a:p>
            <a:r>
              <a:rPr lang="en-US" dirty="0"/>
              <a:t>$ </a:t>
            </a:r>
            <a:r>
              <a:rPr lang="en-US" dirty="0">
                <a:solidFill>
                  <a:schemeClr val="accent1"/>
                </a:solidFill>
              </a:rPr>
              <a:t>docker images</a:t>
            </a:r>
          </a:p>
          <a:p>
            <a:r>
              <a:rPr lang="en-US" sz="1200" dirty="0"/>
              <a:t>REPOSITORY       TAG        IMAGE ID           CREATED       SIZE</a:t>
            </a:r>
          </a:p>
          <a:p>
            <a:r>
              <a:rPr lang="en-US" sz="1200" dirty="0"/>
              <a:t>Hello-world.            latest      9eabfcf60346     3 days ago       24.1kB</a:t>
            </a:r>
            <a:r>
              <a:rPr lang="en-US" dirty="0"/>
              <a:t>		</a:t>
            </a:r>
          </a:p>
          <a:p>
            <a:endParaRPr lang="en-US" dirty="0"/>
          </a:p>
          <a:p>
            <a:r>
              <a:rPr lang="en-US" dirty="0"/>
              <a:t>$ </a:t>
            </a:r>
            <a:r>
              <a:rPr lang="en-US" dirty="0">
                <a:solidFill>
                  <a:schemeClr val="accent1"/>
                </a:solidFill>
              </a:rPr>
              <a:t>docker </a:t>
            </a:r>
            <a:r>
              <a:rPr lang="en-US" dirty="0" err="1">
                <a:solidFill>
                  <a:schemeClr val="accent1"/>
                </a:solidFill>
              </a:rPr>
              <a:t>ps</a:t>
            </a:r>
            <a:r>
              <a:rPr lang="en-US" dirty="0">
                <a:solidFill>
                  <a:schemeClr val="accent1"/>
                </a:solidFill>
              </a:rPr>
              <a:t> -a</a:t>
            </a:r>
          </a:p>
          <a:p>
            <a:r>
              <a:rPr lang="en-US" dirty="0">
                <a:solidFill>
                  <a:schemeClr val="accent1"/>
                </a:solidFill>
              </a:rPr>
              <a:t>ID                IMAGE    COMMAND                CREATED                 STATUS</a:t>
            </a:r>
          </a:p>
          <a:p>
            <a:r>
              <a:rPr lang="en-US" dirty="0">
                <a:solidFill>
                  <a:schemeClr val="tx1"/>
                </a:solidFill>
              </a:rPr>
              <a:t>93e6d5d      alpine        "ls -l"                    10 minutes ago   Exited (0) 10 minutes ago</a:t>
            </a:r>
          </a:p>
          <a:p>
            <a:endParaRPr lang="en-US" dirty="0"/>
          </a:p>
          <a:p>
            <a:r>
              <a:rPr lang="en-US" dirty="0"/>
              <a:t>$ </a:t>
            </a:r>
            <a:r>
              <a:rPr lang="en-US" dirty="0">
                <a:solidFill>
                  <a:schemeClr val="accent1"/>
                </a:solidFill>
              </a:rPr>
              <a:t>docker run -it alpine</a:t>
            </a:r>
          </a:p>
          <a:p>
            <a:endParaRPr lang="en-US" dirty="0"/>
          </a:p>
        </p:txBody>
      </p:sp>
    </p:spTree>
    <p:extLst>
      <p:ext uri="{BB962C8B-B14F-4D97-AF65-F5344CB8AC3E}">
        <p14:creationId xmlns:p14="http://schemas.microsoft.com/office/powerpoint/2010/main" val="1532275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E826A-5090-283B-CB9D-A8D17D46D1D8}"/>
              </a:ext>
            </a:extLst>
          </p:cNvPr>
          <p:cNvSpPr>
            <a:spLocks noGrp="1"/>
          </p:cNvSpPr>
          <p:nvPr>
            <p:ph type="title"/>
          </p:nvPr>
        </p:nvSpPr>
        <p:spPr/>
        <p:txBody>
          <a:bodyPr/>
          <a:lstStyle/>
          <a:p>
            <a:r>
              <a:rPr lang="en-US"/>
              <a:t>Docker layers!</a:t>
            </a:r>
          </a:p>
        </p:txBody>
      </p:sp>
      <p:sp>
        <p:nvSpPr>
          <p:cNvPr id="3" name="Content Placeholder 2">
            <a:extLst>
              <a:ext uri="{FF2B5EF4-FFF2-40B4-BE49-F238E27FC236}">
                <a16:creationId xmlns:a16="http://schemas.microsoft.com/office/drawing/2014/main" id="{98D0504F-E4DE-FA5E-DE34-D107D9577DF0}"/>
              </a:ext>
            </a:extLst>
          </p:cNvPr>
          <p:cNvSpPr>
            <a:spLocks noGrp="1"/>
          </p:cNvSpPr>
          <p:nvPr>
            <p:ph sz="half" idx="1"/>
          </p:nvPr>
        </p:nvSpPr>
        <p:spPr/>
        <p:txBody>
          <a:bodyPr/>
          <a:lstStyle/>
          <a:p>
            <a:pPr marL="285750" indent="-285750">
              <a:buFont typeface="Arial" panose="020B0604020202020204" pitchFamily="34" charset="0"/>
              <a:buChar char="•"/>
            </a:pPr>
            <a:r>
              <a:rPr lang="en-US" dirty="0"/>
              <a:t>All containers run from a base filesystem with some metadata (Container Image).</a:t>
            </a:r>
          </a:p>
          <a:p>
            <a:pPr marL="285750" indent="-285750">
              <a:buFont typeface="Arial" panose="020B0604020202020204" pitchFamily="34" charset="0"/>
              <a:buChar char="•"/>
            </a:pPr>
            <a:r>
              <a:rPr lang="en-US" dirty="0"/>
              <a:t>Each instruction is a layer. </a:t>
            </a:r>
          </a:p>
          <a:p>
            <a:pPr marL="285750" indent="-285750">
              <a:buFont typeface="Arial" panose="020B0604020202020204" pitchFamily="34" charset="0"/>
              <a:buChar char="•"/>
            </a:pPr>
            <a:r>
              <a:rPr lang="en-US" dirty="0"/>
              <a:t>When you build an image the builder attempts to reuse the cached layer.</a:t>
            </a:r>
          </a:p>
          <a:p>
            <a:pPr marL="285750" indent="-285750">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656400D1-2EBB-8045-E0C1-47FA3D277A03}"/>
              </a:ext>
            </a:extLst>
          </p:cNvPr>
          <p:cNvSpPr>
            <a:spLocks noGrp="1"/>
          </p:cNvSpPr>
          <p:nvPr>
            <p:ph sz="half" idx="2"/>
          </p:nvPr>
        </p:nvSpPr>
        <p:spPr/>
        <p:txBody>
          <a:bodyPr/>
          <a:lstStyle/>
          <a:p>
            <a:r>
              <a:rPr lang="en-US" dirty="0"/>
              <a:t>Tips!</a:t>
            </a:r>
          </a:p>
          <a:p>
            <a:pPr lvl="1"/>
            <a:r>
              <a:rPr lang="en-US" dirty="0"/>
              <a:t>Try to combine package manager commands in the same command.</a:t>
            </a:r>
          </a:p>
          <a:p>
            <a:pPr lvl="1"/>
            <a:r>
              <a:rPr lang="en-US" dirty="0"/>
              <a:t>Install software dependences before you copy over the application/files.</a:t>
            </a:r>
          </a:p>
          <a:p>
            <a:pPr lvl="1"/>
            <a:r>
              <a:rPr lang="en-US" dirty="0"/>
              <a:t>You can view the history of an image with the docker history &lt;image name&gt; command.</a:t>
            </a:r>
          </a:p>
          <a:p>
            <a:pPr lvl="1"/>
            <a:endParaRPr lang="en-US" dirty="0"/>
          </a:p>
          <a:p>
            <a:pPr marL="0" indent="0">
              <a:buNone/>
            </a:pPr>
            <a:endParaRPr lang="en-US" dirty="0"/>
          </a:p>
        </p:txBody>
      </p:sp>
    </p:spTree>
    <p:extLst>
      <p:ext uri="{BB962C8B-B14F-4D97-AF65-F5344CB8AC3E}">
        <p14:creationId xmlns:p14="http://schemas.microsoft.com/office/powerpoint/2010/main" val="3953980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Image</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50" y="1370012"/>
            <a:ext cx="3867150" cy="3042961"/>
          </a:xfrm>
        </p:spPr>
        <p:txBody>
          <a:bodyPr/>
          <a:lstStyle/>
          <a:p>
            <a:r>
              <a:rPr lang="en-US" dirty="0"/>
              <a:t>Let’s build a simple static web page container!</a:t>
            </a:r>
          </a:p>
          <a:p>
            <a:endParaRPr lang="en-US" dirty="0"/>
          </a:p>
          <a:p>
            <a:pPr marL="0" indent="0">
              <a:buNone/>
            </a:pPr>
            <a:endParaRPr lang="en-US" sz="800" b="0" i="1" dirty="0">
              <a:solidFill>
                <a:srgbClr val="586E75"/>
              </a:solidFill>
              <a:effectLst/>
              <a:latin typeface="Menlo" panose="020B0609030804020204" pitchFamily="49" charset="0"/>
            </a:endParaRPr>
          </a:p>
          <a:p>
            <a:endParaRPr lang="en-US" dirty="0"/>
          </a:p>
        </p:txBody>
      </p:sp>
      <p:sp>
        <p:nvSpPr>
          <p:cNvPr id="4" name="Content Placeholder 3">
            <a:extLst>
              <a:ext uri="{FF2B5EF4-FFF2-40B4-BE49-F238E27FC236}">
                <a16:creationId xmlns:a16="http://schemas.microsoft.com/office/drawing/2014/main" id="{685E3194-9A77-7BD3-2DBD-410C3AF86814}"/>
              </a:ext>
            </a:extLst>
          </p:cNvPr>
          <p:cNvSpPr>
            <a:spLocks noGrp="1"/>
          </p:cNvSpPr>
          <p:nvPr>
            <p:ph sz="half" idx="2"/>
          </p:nvPr>
        </p:nvSpPr>
        <p:spPr/>
        <p:txBody>
          <a:bodyPr/>
          <a:lstStyle/>
          <a:p>
            <a:pPr marL="0" indent="0">
              <a:buNone/>
            </a:pPr>
            <a:r>
              <a:rPr lang="en-US" dirty="0"/>
              <a:t>$ </a:t>
            </a:r>
            <a:r>
              <a:rPr lang="en-US" dirty="0">
                <a:solidFill>
                  <a:schemeClr val="accent1"/>
                </a:solidFill>
              </a:rPr>
              <a:t>git clone </a:t>
            </a:r>
            <a:r>
              <a:rPr lang="en-US" dirty="0">
                <a:solidFill>
                  <a:schemeClr val="accent1"/>
                </a:solidFill>
                <a:hlinkClick r:id="rId3">
                  <a:extLst>
                    <a:ext uri="{A12FA001-AC4F-418D-AE19-62706E023703}">
                      <ahyp:hlinkClr xmlns:ahyp="http://schemas.microsoft.com/office/drawing/2018/hyperlinkcolor" val="tx"/>
                    </a:ext>
                  </a:extLst>
                </a:hlinkClick>
              </a:rPr>
              <a:t>git@github.com:access-ci-org/Operation_STEP.git</a:t>
            </a:r>
            <a:endParaRPr lang="en-US" dirty="0">
              <a:solidFill>
                <a:schemeClr val="accent1"/>
              </a:solidFill>
            </a:endParaRPr>
          </a:p>
          <a:p>
            <a:pPr marL="0" indent="0">
              <a:buNone/>
            </a:pPr>
            <a:endParaRPr lang="en-US" dirty="0"/>
          </a:p>
          <a:p>
            <a:pPr marL="0" indent="0">
              <a:buNone/>
            </a:pPr>
            <a:r>
              <a:rPr lang="en-US" dirty="0"/>
              <a:t>$ </a:t>
            </a:r>
            <a:r>
              <a:rPr lang="en-US" dirty="0">
                <a:solidFill>
                  <a:schemeClr val="accent1"/>
                </a:solidFill>
              </a:rPr>
              <a:t>cd </a:t>
            </a:r>
            <a:r>
              <a:rPr lang="en-US" dirty="0" err="1">
                <a:solidFill>
                  <a:schemeClr val="accent1"/>
                </a:solidFill>
              </a:rPr>
              <a:t>Operation_STEP</a:t>
            </a:r>
            <a:r>
              <a:rPr lang="en-US" dirty="0">
                <a:solidFill>
                  <a:schemeClr val="accent1"/>
                </a:solidFill>
              </a:rPr>
              <a:t>/Day6-May22/02-Containers/Exercises/</a:t>
            </a:r>
            <a:r>
              <a:rPr lang="en-US" dirty="0" err="1">
                <a:solidFill>
                  <a:schemeClr val="accent1"/>
                </a:solidFill>
              </a:rPr>
              <a:t>Hello_World</a:t>
            </a: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p:txBody>
      </p:sp>
    </p:spTree>
    <p:extLst>
      <p:ext uri="{BB962C8B-B14F-4D97-AF65-F5344CB8AC3E}">
        <p14:creationId xmlns:p14="http://schemas.microsoft.com/office/powerpoint/2010/main" val="776369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Image</a:t>
            </a:r>
          </a:p>
        </p:txBody>
      </p:sp>
      <p:sp>
        <p:nvSpPr>
          <p:cNvPr id="4" name="Content Placeholder 3">
            <a:extLst>
              <a:ext uri="{FF2B5EF4-FFF2-40B4-BE49-F238E27FC236}">
                <a16:creationId xmlns:a16="http://schemas.microsoft.com/office/drawing/2014/main" id="{340DA849-091E-7A9B-2CA5-9E4E2614C335}"/>
              </a:ext>
            </a:extLst>
          </p:cNvPr>
          <p:cNvSpPr>
            <a:spLocks noGrp="1"/>
          </p:cNvSpPr>
          <p:nvPr>
            <p:ph sz="half" idx="1"/>
          </p:nvPr>
        </p:nvSpPr>
        <p:spPr/>
        <p:txBody>
          <a:bodyPr/>
          <a:lstStyle/>
          <a:p>
            <a:r>
              <a:rPr lang="en-US" dirty="0" err="1"/>
              <a:t>index.html</a:t>
            </a:r>
            <a:endParaRPr lang="en-US" dirty="0"/>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html</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title</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Congrats!</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title</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body</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h1</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Hello World!</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h1</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p</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Hello everyone, This is running via Docker container</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p</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div</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body</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html</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endParaRPr lang="en-US" dirty="0"/>
          </a:p>
        </p:txBody>
      </p:sp>
      <p:sp>
        <p:nvSpPr>
          <p:cNvPr id="5" name="Content Placeholder 4">
            <a:extLst>
              <a:ext uri="{FF2B5EF4-FFF2-40B4-BE49-F238E27FC236}">
                <a16:creationId xmlns:a16="http://schemas.microsoft.com/office/drawing/2014/main" id="{5D32D831-984A-1E1B-5C2B-3628A945E511}"/>
              </a:ext>
            </a:extLst>
          </p:cNvPr>
          <p:cNvSpPr>
            <a:spLocks noGrp="1"/>
          </p:cNvSpPr>
          <p:nvPr>
            <p:ph sz="half" idx="2"/>
          </p:nvPr>
        </p:nvSpPr>
        <p:spPr/>
        <p:txBody>
          <a:bodyPr/>
          <a:lstStyle/>
          <a:p>
            <a:r>
              <a:rPr lang="en-US" dirty="0" err="1"/>
              <a:t>Dockerfile</a:t>
            </a:r>
            <a:endParaRPr lang="en-US" dirty="0"/>
          </a:p>
          <a:p>
            <a:pPr marL="0" indent="0">
              <a:buNone/>
            </a:pPr>
            <a:r>
              <a:rPr lang="en-US" sz="1600" b="0" i="1" dirty="0">
                <a:solidFill>
                  <a:schemeClr val="tx1"/>
                </a:solidFill>
                <a:effectLst/>
                <a:latin typeface="Menlo" panose="020B0609030804020204" pitchFamily="49" charset="0"/>
              </a:rPr>
              <a:t># this is the base image</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FROM </a:t>
            </a:r>
            <a:r>
              <a:rPr lang="en-US" sz="1600" b="0" dirty="0" err="1">
                <a:solidFill>
                  <a:schemeClr val="tx1"/>
                </a:solidFill>
                <a:effectLst/>
                <a:latin typeface="Menlo" panose="020B0609030804020204" pitchFamily="49" charset="0"/>
              </a:rPr>
              <a:t>nginx:stable-alpine</a:t>
            </a:r>
            <a:endParaRPr lang="en-US" sz="1600" b="0" dirty="0">
              <a:solidFill>
                <a:schemeClr val="tx1"/>
              </a:solidFill>
              <a:effectLst/>
              <a:latin typeface="Menlo" panose="020B0609030804020204" pitchFamily="49" charset="0"/>
            </a:endParaRPr>
          </a:p>
          <a:p>
            <a:pPr marL="0" indent="0">
              <a:buNone/>
            </a:pPr>
            <a:r>
              <a:rPr lang="en-US" sz="1600" b="0" i="1" dirty="0">
                <a:solidFill>
                  <a:schemeClr val="tx1"/>
                </a:solidFill>
                <a:effectLst/>
                <a:latin typeface="Menlo" panose="020B0609030804020204" pitchFamily="49" charset="0"/>
              </a:rPr>
              <a:t># this copies </a:t>
            </a:r>
            <a:r>
              <a:rPr lang="en-US" sz="1600" b="0" i="1" dirty="0" err="1">
                <a:solidFill>
                  <a:schemeClr val="tx1"/>
                </a:solidFill>
                <a:effectLst/>
                <a:latin typeface="Menlo" panose="020B0609030804020204" pitchFamily="49" charset="0"/>
              </a:rPr>
              <a:t>index.html</a:t>
            </a:r>
            <a:r>
              <a:rPr lang="en-US" sz="1600" b="0" i="1" dirty="0">
                <a:solidFill>
                  <a:schemeClr val="tx1"/>
                </a:solidFill>
                <a:effectLst/>
                <a:latin typeface="Menlo" panose="020B0609030804020204" pitchFamily="49" charset="0"/>
              </a:rPr>
              <a:t> into the /</a:t>
            </a:r>
            <a:r>
              <a:rPr lang="en-US" sz="1600" b="0" i="1" dirty="0" err="1">
                <a:solidFill>
                  <a:schemeClr val="tx1"/>
                </a:solidFill>
                <a:effectLst/>
                <a:latin typeface="Menlo" panose="020B0609030804020204" pitchFamily="49" charset="0"/>
              </a:rPr>
              <a:t>usr</a:t>
            </a:r>
            <a:r>
              <a:rPr lang="en-US" sz="1600" b="0" i="1" dirty="0">
                <a:solidFill>
                  <a:schemeClr val="tx1"/>
                </a:solidFill>
                <a:effectLst/>
                <a:latin typeface="Menlo" panose="020B0609030804020204" pitchFamily="49" charset="0"/>
              </a:rPr>
              <a:t>/share/nginx/html directory in the container</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COPY </a:t>
            </a:r>
            <a:r>
              <a:rPr lang="en-US" sz="1600" b="0" dirty="0" err="1">
                <a:solidFill>
                  <a:schemeClr val="tx1"/>
                </a:solidFill>
                <a:effectLst/>
                <a:latin typeface="Menlo" panose="020B0609030804020204" pitchFamily="49" charset="0"/>
              </a:rPr>
              <a:t>index.html</a:t>
            </a:r>
            <a:r>
              <a:rPr lang="en-US" sz="1600" b="0" dirty="0">
                <a:solidFill>
                  <a:schemeClr val="tx1"/>
                </a:solidFill>
                <a:effectLst/>
                <a:latin typeface="Menlo" panose="020B0609030804020204" pitchFamily="49" charset="0"/>
              </a:rPr>
              <a:t> /</a:t>
            </a:r>
            <a:r>
              <a:rPr lang="en-US" sz="1600" b="0" dirty="0" err="1">
                <a:solidFill>
                  <a:schemeClr val="tx1"/>
                </a:solidFill>
                <a:effectLst/>
                <a:latin typeface="Menlo" panose="020B0609030804020204" pitchFamily="49" charset="0"/>
              </a:rPr>
              <a:t>usr</a:t>
            </a:r>
            <a:r>
              <a:rPr lang="en-US" sz="1600" b="0" dirty="0">
                <a:solidFill>
                  <a:schemeClr val="tx1"/>
                </a:solidFill>
                <a:effectLst/>
                <a:latin typeface="Menlo" panose="020B0609030804020204" pitchFamily="49" charset="0"/>
              </a:rPr>
              <a:t>/share/nginx/html/</a:t>
            </a:r>
          </a:p>
          <a:p>
            <a:pPr marL="0" indent="0">
              <a:buNone/>
            </a:pPr>
            <a:r>
              <a:rPr lang="en-US" sz="1600" b="0" i="1" dirty="0">
                <a:solidFill>
                  <a:schemeClr val="tx1"/>
                </a:solidFill>
                <a:effectLst/>
                <a:latin typeface="Menlo" panose="020B0609030804020204" pitchFamily="49" charset="0"/>
              </a:rPr>
              <a:t># this tells the container to expose port 80 </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EXPOSE 80</a:t>
            </a:r>
          </a:p>
          <a:p>
            <a:endParaRPr lang="en-US" dirty="0"/>
          </a:p>
        </p:txBody>
      </p:sp>
    </p:spTree>
    <p:extLst>
      <p:ext uri="{BB962C8B-B14F-4D97-AF65-F5344CB8AC3E}">
        <p14:creationId xmlns:p14="http://schemas.microsoft.com/office/powerpoint/2010/main" val="923810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container</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3"/>
            <a:ext cx="8029575" cy="3116262"/>
          </a:xfrm>
        </p:spPr>
        <p:txBody>
          <a:bodyPr/>
          <a:lstStyle/>
          <a:p>
            <a:r>
              <a:rPr lang="en-US" dirty="0"/>
              <a:t>$ </a:t>
            </a:r>
            <a:r>
              <a:rPr lang="en-US" dirty="0">
                <a:solidFill>
                  <a:schemeClr val="accent1"/>
                </a:solidFill>
              </a:rPr>
              <a:t>docker build -t day6-($USERNAME)-hello-world .</a:t>
            </a:r>
          </a:p>
          <a:p>
            <a:r>
              <a:rPr lang="en-US" dirty="0">
                <a:solidFill>
                  <a:schemeClr val="tx1"/>
                </a:solidFill>
              </a:rPr>
              <a:t>This will build your docker container and call it day6-(Your username here)-hello-world</a:t>
            </a:r>
          </a:p>
          <a:p>
            <a:endParaRPr lang="en-US" dirty="0">
              <a:solidFill>
                <a:schemeClr val="accent1"/>
              </a:solidFill>
            </a:endParaRPr>
          </a:p>
          <a:p>
            <a:endParaRPr lang="en-US" dirty="0">
              <a:solidFill>
                <a:schemeClr val="accent1"/>
              </a:solidFill>
            </a:endParaRPr>
          </a:p>
          <a:p>
            <a:r>
              <a:rPr lang="en-US" dirty="0">
                <a:solidFill>
                  <a:schemeClr val="tx1"/>
                </a:solidFill>
              </a:rPr>
              <a:t>$</a:t>
            </a:r>
            <a:r>
              <a:rPr lang="en-US" dirty="0">
                <a:solidFill>
                  <a:schemeClr val="accent1"/>
                </a:solidFill>
              </a:rPr>
              <a:t> docker run -d -p 8080:80 day6-($USERNAME)-hello-world </a:t>
            </a:r>
          </a:p>
          <a:p>
            <a:r>
              <a:rPr lang="en-US" dirty="0">
                <a:solidFill>
                  <a:schemeClr val="tx1"/>
                </a:solidFill>
              </a:rPr>
              <a:t>This runs your image and binds local port 8080 (of your laptop/</a:t>
            </a:r>
            <a:r>
              <a:rPr lang="en-US" dirty="0" err="1">
                <a:solidFill>
                  <a:schemeClr val="tx1"/>
                </a:solidFill>
              </a:rPr>
              <a:t>vm</a:t>
            </a:r>
            <a:r>
              <a:rPr lang="en-US" dirty="0">
                <a:solidFill>
                  <a:schemeClr val="tx1"/>
                </a:solidFill>
              </a:rPr>
              <a:t>) to the container’s port 80. If you are using a shared </a:t>
            </a:r>
            <a:r>
              <a:rPr lang="en-US" dirty="0" err="1">
                <a:solidFill>
                  <a:schemeClr val="tx1"/>
                </a:solidFill>
              </a:rPr>
              <a:t>vm</a:t>
            </a:r>
            <a:r>
              <a:rPr lang="en-US" dirty="0">
                <a:solidFill>
                  <a:schemeClr val="tx1"/>
                </a:solidFill>
              </a:rPr>
              <a:t>, then you’ll need to change 8080 to another port.</a:t>
            </a:r>
          </a:p>
          <a:p>
            <a:endParaRPr lang="en-US" dirty="0">
              <a:solidFill>
                <a:schemeClr val="tx1"/>
              </a:solidFill>
            </a:endParaRPr>
          </a:p>
          <a:p>
            <a:r>
              <a:rPr lang="en-US" dirty="0">
                <a:solidFill>
                  <a:schemeClr val="tx1"/>
                </a:solidFill>
              </a:rPr>
              <a:t>$ </a:t>
            </a:r>
            <a:r>
              <a:rPr lang="en-US" dirty="0">
                <a:solidFill>
                  <a:schemeClr val="accent1"/>
                </a:solidFill>
              </a:rPr>
              <a:t>curl localhost:$PORT</a:t>
            </a:r>
          </a:p>
          <a:p>
            <a:r>
              <a:rPr lang="en-US" dirty="0">
                <a:solidFill>
                  <a:schemeClr val="tx1"/>
                </a:solidFill>
              </a:rPr>
              <a:t>	</a:t>
            </a:r>
          </a:p>
          <a:p>
            <a:endParaRPr lang="en-US" dirty="0">
              <a:solidFill>
                <a:schemeClr val="accent1"/>
              </a:solidFill>
            </a:endParaRPr>
          </a:p>
          <a:p>
            <a:endParaRPr lang="en-US" dirty="0">
              <a:solidFill>
                <a:schemeClr val="accent1"/>
              </a:solidFill>
            </a:endParaRPr>
          </a:p>
          <a:p>
            <a:endParaRPr lang="en-US" dirty="0">
              <a:solidFill>
                <a:schemeClr val="accent1"/>
              </a:solidFill>
            </a:endParaRPr>
          </a:p>
          <a:p>
            <a:endParaRPr lang="en-US" dirty="0">
              <a:solidFill>
                <a:schemeClr val="accent1"/>
              </a:solidFill>
            </a:endParaRPr>
          </a:p>
        </p:txBody>
      </p:sp>
    </p:spTree>
    <p:extLst>
      <p:ext uri="{BB962C8B-B14F-4D97-AF65-F5344CB8AC3E}">
        <p14:creationId xmlns:p14="http://schemas.microsoft.com/office/powerpoint/2010/main" val="2938438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0" y="1376624"/>
            <a:ext cx="5166732" cy="909376"/>
          </a:xfrm>
        </p:spPr>
        <p:txBody>
          <a:bodyPr/>
          <a:lstStyle/>
          <a:p>
            <a:r>
              <a:rPr lang="en-US" dirty="0"/>
              <a:t>Introduction to Containers</a:t>
            </a:r>
          </a:p>
        </p:txBody>
      </p:sp>
      <p:sp>
        <p:nvSpPr>
          <p:cNvPr id="3" name="Content Placeholder 2"/>
          <p:cNvSpPr>
            <a:spLocks noGrp="1"/>
          </p:cNvSpPr>
          <p:nvPr>
            <p:ph idx="1"/>
          </p:nvPr>
        </p:nvSpPr>
        <p:spPr>
          <a:xfrm>
            <a:off x="3657600" y="2857501"/>
            <a:ext cx="4857749" cy="1647930"/>
          </a:xfrm>
        </p:spPr>
        <p:txBody>
          <a:bodyPr lIns="91440" tIns="0" rIns="91440">
            <a:noAutofit/>
          </a:bodyPr>
          <a:lstStyle/>
          <a:p>
            <a:pPr rtl="0">
              <a:spcBef>
                <a:spcPts val="0"/>
              </a:spcBef>
              <a:spcAft>
                <a:spcPts val="0"/>
              </a:spcAft>
            </a:pPr>
            <a:r>
              <a:rPr lang="en-US" sz="1800" b="1" i="0" u="none" strike="noStrike" dirty="0">
                <a:solidFill>
                  <a:srgbClr val="3D3D3D"/>
                </a:solidFill>
                <a:effectLst/>
                <a:latin typeface="Arial" panose="020B0604020202020204" pitchFamily="34" charset="0"/>
              </a:rPr>
              <a:t>Aaron Wells – Indiana University</a:t>
            </a:r>
            <a:endParaRPr lang="en-US" b="0" dirty="0">
              <a:effectLst/>
            </a:endParaRPr>
          </a:p>
          <a:p>
            <a:pPr rtl="0">
              <a:spcBef>
                <a:spcPts val="0"/>
              </a:spcBef>
              <a:spcAft>
                <a:spcPts val="0"/>
              </a:spcAft>
            </a:pPr>
            <a:r>
              <a:rPr lang="en-US" sz="1800" b="0" i="0" u="none" strike="noStrike" dirty="0">
                <a:solidFill>
                  <a:srgbClr val="3D3D3D"/>
                </a:solidFill>
                <a:effectLst/>
                <a:latin typeface="Arial" panose="020B0604020202020204" pitchFamily="34" charset="0"/>
              </a:rPr>
              <a:t>DevOps System / Cloud Administrator</a:t>
            </a:r>
          </a:p>
          <a:p>
            <a:pPr rtl="0">
              <a:spcBef>
                <a:spcPts val="0"/>
              </a:spcBef>
              <a:spcAft>
                <a:spcPts val="0"/>
              </a:spcAft>
            </a:pPr>
            <a:r>
              <a:rPr lang="en-US" sz="1800" dirty="0"/>
              <a:t>Presented by Rob Quick</a:t>
            </a:r>
            <a:endParaRPr lang="en-US" b="0" dirty="0">
              <a:effectLst/>
            </a:endParaRPr>
          </a:p>
          <a:p>
            <a:pPr rtl="0">
              <a:spcBef>
                <a:spcPts val="0"/>
              </a:spcBef>
              <a:spcAft>
                <a:spcPts val="0"/>
              </a:spcAft>
            </a:pPr>
            <a:br>
              <a:rPr lang="en-US" b="0" dirty="0">
                <a:effectLst/>
              </a:rPr>
            </a:br>
            <a:r>
              <a:rPr lang="en-US" sz="1800" b="0" i="0" u="none" strike="noStrike" dirty="0">
                <a:solidFill>
                  <a:srgbClr val="3D3D3D"/>
                </a:solidFill>
                <a:effectLst/>
                <a:latin typeface="Arial" panose="020B0604020202020204" pitchFamily="34" charset="0"/>
              </a:rPr>
              <a:t>STEP1 Program – Miami, FL – </a:t>
            </a:r>
            <a:r>
              <a:rPr lang="en-US" sz="1800" dirty="0"/>
              <a:t>19</a:t>
            </a:r>
            <a:r>
              <a:rPr lang="en-US" sz="1800" b="0" i="0" u="none" strike="noStrike" dirty="0">
                <a:solidFill>
                  <a:srgbClr val="3D3D3D"/>
                </a:solidFill>
                <a:effectLst/>
                <a:latin typeface="Arial" panose="020B0604020202020204" pitchFamily="34" charset="0"/>
              </a:rPr>
              <a:t> May 2025</a:t>
            </a:r>
            <a:endParaRPr lang="en-US" b="0" dirty="0">
              <a:effectLst/>
            </a:endParaRPr>
          </a:p>
          <a:p>
            <a:br>
              <a:rPr lang="en-US" dirty="0"/>
            </a:br>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635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CB888-F69A-C4F5-85B5-840457A6E48C}"/>
              </a:ext>
            </a:extLst>
          </p:cNvPr>
          <p:cNvSpPr>
            <a:spLocks noGrp="1"/>
          </p:cNvSpPr>
          <p:nvPr>
            <p:ph type="title"/>
          </p:nvPr>
        </p:nvSpPr>
        <p:spPr/>
        <p:txBody>
          <a:bodyPr/>
          <a:lstStyle/>
          <a:p>
            <a:r>
              <a:rPr lang="en-US" dirty="0"/>
              <a:t>Building an Image with a python app </a:t>
            </a:r>
            <a:r>
              <a:rPr lang="en-US" dirty="0" err="1"/>
              <a:t>builtin</a:t>
            </a:r>
            <a:endParaRPr lang="en-US" dirty="0"/>
          </a:p>
        </p:txBody>
      </p:sp>
      <p:sp>
        <p:nvSpPr>
          <p:cNvPr id="3" name="Content Placeholder 2">
            <a:extLst>
              <a:ext uri="{FF2B5EF4-FFF2-40B4-BE49-F238E27FC236}">
                <a16:creationId xmlns:a16="http://schemas.microsoft.com/office/drawing/2014/main" id="{71A8F692-4222-E84F-E75E-DB273298B9B8}"/>
              </a:ext>
            </a:extLst>
          </p:cNvPr>
          <p:cNvSpPr>
            <a:spLocks noGrp="1"/>
          </p:cNvSpPr>
          <p:nvPr>
            <p:ph sz="half" idx="1"/>
          </p:nvPr>
        </p:nvSpPr>
        <p:spPr/>
        <p:txBody>
          <a:bodyPr/>
          <a:lstStyle/>
          <a:p>
            <a:r>
              <a:rPr lang="en-US" dirty="0"/>
              <a:t>$ </a:t>
            </a:r>
            <a:r>
              <a:rPr lang="en-US" dirty="0">
                <a:solidFill>
                  <a:schemeClr val="accent1"/>
                </a:solidFill>
              </a:rPr>
              <a:t>cd</a:t>
            </a:r>
            <a:r>
              <a:rPr lang="en-US" dirty="0"/>
              <a:t> </a:t>
            </a:r>
            <a:r>
              <a:rPr lang="en-US" dirty="0" err="1">
                <a:solidFill>
                  <a:schemeClr val="accent1"/>
                </a:solidFill>
              </a:rPr>
              <a:t>Operation_STEP</a:t>
            </a:r>
            <a:r>
              <a:rPr lang="en-US" dirty="0">
                <a:solidFill>
                  <a:schemeClr val="accent1"/>
                </a:solidFill>
              </a:rPr>
              <a:t>/Day6-May22/02-Containers/Exercises/</a:t>
            </a:r>
            <a:r>
              <a:rPr lang="en-US" dirty="0" err="1">
                <a:solidFill>
                  <a:schemeClr val="accent1"/>
                </a:solidFill>
              </a:rPr>
              <a:t>Dice_Roll</a:t>
            </a:r>
            <a:endParaRPr lang="en-US" dirty="0">
              <a:solidFill>
                <a:schemeClr val="accent1"/>
              </a:solidFill>
            </a:endParaRPr>
          </a:p>
          <a:p>
            <a:r>
              <a:rPr lang="en-US" dirty="0">
                <a:solidFill>
                  <a:schemeClr val="tx1"/>
                </a:solidFill>
              </a:rPr>
              <a:t>$</a:t>
            </a:r>
            <a:r>
              <a:rPr lang="en-US" dirty="0">
                <a:solidFill>
                  <a:schemeClr val="accent1"/>
                </a:solidFill>
              </a:rPr>
              <a:t> docker build -t day6-YOUR ACCESS USERNAME HERE-dice-roll .</a:t>
            </a:r>
          </a:p>
          <a:p>
            <a:r>
              <a:rPr lang="en-US" dirty="0">
                <a:solidFill>
                  <a:schemeClr val="tx1"/>
                </a:solidFill>
              </a:rPr>
              <a:t>$</a:t>
            </a:r>
            <a:r>
              <a:rPr lang="en-US" dirty="0">
                <a:solidFill>
                  <a:schemeClr val="accent1"/>
                </a:solidFill>
              </a:rPr>
              <a:t> docker run day6-YOUR ACCESS USERNAME HERE-dice-roll</a:t>
            </a:r>
          </a:p>
          <a:p>
            <a:r>
              <a:rPr lang="en-US" dirty="0">
                <a:solidFill>
                  <a:schemeClr val="accent1"/>
                </a:solidFill>
              </a:rPr>
              <a:t>This will print out 1d6 until you hit CTRL+C</a:t>
            </a:r>
          </a:p>
        </p:txBody>
      </p:sp>
      <p:sp>
        <p:nvSpPr>
          <p:cNvPr id="4" name="Content Placeholder 3">
            <a:extLst>
              <a:ext uri="{FF2B5EF4-FFF2-40B4-BE49-F238E27FC236}">
                <a16:creationId xmlns:a16="http://schemas.microsoft.com/office/drawing/2014/main" id="{4AEF43D6-F4F2-7755-719C-F22449DD7BA7}"/>
              </a:ext>
            </a:extLst>
          </p:cNvPr>
          <p:cNvSpPr>
            <a:spLocks noGrp="1"/>
          </p:cNvSpPr>
          <p:nvPr>
            <p:ph sz="half" idx="2"/>
          </p:nvPr>
        </p:nvSpPr>
        <p:spPr/>
        <p:txBody>
          <a:bodyPr/>
          <a:lstStyle/>
          <a:p>
            <a:pPr marL="0" indent="0">
              <a:buNone/>
            </a:pPr>
            <a:r>
              <a:rPr lang="en-US" dirty="0" err="1"/>
              <a:t>diceroll.py</a:t>
            </a:r>
            <a:endParaRPr lang="en-US" dirty="0"/>
          </a:p>
          <a:p>
            <a:pPr marL="0" indent="0">
              <a:buNone/>
            </a:pPr>
            <a:r>
              <a:rPr lang="en-US" dirty="0"/>
              <a:t>from random import </a:t>
            </a:r>
            <a:r>
              <a:rPr lang="en-US" dirty="0" err="1"/>
              <a:t>randint</a:t>
            </a:r>
            <a:endParaRPr lang="en-US" dirty="0"/>
          </a:p>
          <a:p>
            <a:pPr marL="0" indent="0">
              <a:buNone/>
            </a:pPr>
            <a:r>
              <a:rPr lang="en-US" dirty="0"/>
              <a:t>import time</a:t>
            </a:r>
          </a:p>
          <a:p>
            <a:pPr marL="0" indent="0">
              <a:buNone/>
            </a:pPr>
            <a:r>
              <a:rPr lang="en-US" dirty="0" err="1"/>
              <a:t>repeat_rolling</a:t>
            </a:r>
            <a:r>
              <a:rPr lang="en-US" dirty="0"/>
              <a:t> = True</a:t>
            </a:r>
          </a:p>
          <a:p>
            <a:pPr marL="0" indent="0">
              <a:buNone/>
            </a:pPr>
            <a:r>
              <a:rPr lang="en-US" dirty="0"/>
              <a:t>while </a:t>
            </a:r>
            <a:r>
              <a:rPr lang="en-US" dirty="0" err="1"/>
              <a:t>repeat_rolling</a:t>
            </a:r>
            <a:r>
              <a:rPr lang="en-US" dirty="0"/>
              <a:t>:</a:t>
            </a:r>
          </a:p>
          <a:p>
            <a:pPr marL="0" indent="0">
              <a:buNone/>
            </a:pPr>
            <a:r>
              <a:rPr lang="en-US" dirty="0"/>
              <a:t>    print("You rolled the following number using the Dice -",</a:t>
            </a:r>
            <a:r>
              <a:rPr lang="en-US" dirty="0" err="1"/>
              <a:t>randint</a:t>
            </a:r>
            <a:r>
              <a:rPr lang="en-US" dirty="0"/>
              <a:t>(1,6))</a:t>
            </a:r>
          </a:p>
          <a:p>
            <a:pPr marL="0" indent="0">
              <a:buNone/>
            </a:pPr>
            <a:r>
              <a:rPr lang="en-US" dirty="0"/>
              <a:t>    </a:t>
            </a:r>
            <a:r>
              <a:rPr lang="en-US" dirty="0" err="1"/>
              <a:t>time.sleep</a:t>
            </a:r>
            <a:r>
              <a:rPr lang="en-US" dirty="0"/>
              <a:t>(1)</a:t>
            </a:r>
          </a:p>
        </p:txBody>
      </p:sp>
    </p:spTree>
    <p:extLst>
      <p:ext uri="{BB962C8B-B14F-4D97-AF65-F5344CB8AC3E}">
        <p14:creationId xmlns:p14="http://schemas.microsoft.com/office/powerpoint/2010/main" val="2912209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DB96E-E0A4-3D21-C95D-74C130324152}"/>
              </a:ext>
            </a:extLst>
          </p:cNvPr>
          <p:cNvSpPr>
            <a:spLocks noGrp="1"/>
          </p:cNvSpPr>
          <p:nvPr>
            <p:ph type="title"/>
          </p:nvPr>
        </p:nvSpPr>
        <p:spPr/>
        <p:txBody>
          <a:bodyPr/>
          <a:lstStyle/>
          <a:p>
            <a:r>
              <a:rPr lang="en-US" dirty="0"/>
              <a:t>Stopping containers</a:t>
            </a:r>
          </a:p>
        </p:txBody>
      </p:sp>
      <p:sp>
        <p:nvSpPr>
          <p:cNvPr id="3" name="Content Placeholder 2">
            <a:extLst>
              <a:ext uri="{FF2B5EF4-FFF2-40B4-BE49-F238E27FC236}">
                <a16:creationId xmlns:a16="http://schemas.microsoft.com/office/drawing/2014/main" id="{D2409246-BEB9-1E62-861C-925B5CB6F64B}"/>
              </a:ext>
            </a:extLst>
          </p:cNvPr>
          <p:cNvSpPr>
            <a:spLocks noGrp="1"/>
          </p:cNvSpPr>
          <p:nvPr>
            <p:ph sz="half" idx="1"/>
          </p:nvPr>
        </p:nvSpPr>
        <p:spPr>
          <a:xfrm>
            <a:off x="628649" y="1370012"/>
            <a:ext cx="8086725" cy="3087687"/>
          </a:xfrm>
        </p:spPr>
        <p:txBody>
          <a:bodyPr/>
          <a:lstStyle/>
          <a:p>
            <a:r>
              <a:rPr lang="en-US" dirty="0"/>
              <a:t>$ </a:t>
            </a:r>
            <a:r>
              <a:rPr lang="en-US" dirty="0">
                <a:solidFill>
                  <a:schemeClr val="accent1"/>
                </a:solidFill>
              </a:rPr>
              <a:t>docker </a:t>
            </a:r>
            <a:r>
              <a:rPr lang="en-US" dirty="0" err="1">
                <a:solidFill>
                  <a:schemeClr val="accent1"/>
                </a:solidFill>
              </a:rPr>
              <a:t>ps</a:t>
            </a:r>
            <a:r>
              <a:rPr lang="en-US" dirty="0">
                <a:solidFill>
                  <a:schemeClr val="accent1"/>
                </a:solidFill>
              </a:rPr>
              <a:t> </a:t>
            </a:r>
          </a:p>
          <a:p>
            <a:endParaRPr lang="en-US" dirty="0">
              <a:solidFill>
                <a:schemeClr val="accent1"/>
              </a:solidFill>
            </a:endParaRPr>
          </a:p>
          <a:p>
            <a:endParaRPr lang="en-US" dirty="0">
              <a:solidFill>
                <a:schemeClr val="tx1"/>
              </a:solidFill>
            </a:endParaRPr>
          </a:p>
          <a:p>
            <a:endParaRPr lang="en-US" dirty="0">
              <a:solidFill>
                <a:schemeClr val="tx1"/>
              </a:solidFill>
            </a:endParaRPr>
          </a:p>
          <a:p>
            <a:r>
              <a:rPr lang="en-US" dirty="0">
                <a:solidFill>
                  <a:schemeClr val="tx1"/>
                </a:solidFill>
              </a:rPr>
              <a:t>$</a:t>
            </a:r>
            <a:r>
              <a:rPr lang="en-US" dirty="0">
                <a:solidFill>
                  <a:schemeClr val="accent1"/>
                </a:solidFill>
              </a:rPr>
              <a:t> docker stop $</a:t>
            </a:r>
            <a:r>
              <a:rPr lang="en-US" dirty="0" err="1">
                <a:solidFill>
                  <a:schemeClr val="accent1"/>
                </a:solidFill>
              </a:rPr>
              <a:t>containerID</a:t>
            </a:r>
            <a:r>
              <a:rPr lang="en-US" dirty="0">
                <a:solidFill>
                  <a:schemeClr val="accent1"/>
                </a:solidFill>
              </a:rPr>
              <a:t>(s)</a:t>
            </a:r>
          </a:p>
          <a:p>
            <a:endParaRPr lang="en-US" dirty="0">
              <a:solidFill>
                <a:schemeClr val="accent1"/>
              </a:solidFill>
            </a:endParaRPr>
          </a:p>
          <a:p>
            <a:endParaRPr lang="en-US" dirty="0">
              <a:solidFill>
                <a:schemeClr val="accent1"/>
              </a:solidFill>
            </a:endParaRPr>
          </a:p>
          <a:p>
            <a:endParaRPr lang="en-US" dirty="0">
              <a:solidFill>
                <a:schemeClr val="accent1"/>
              </a:solidFill>
            </a:endParaRPr>
          </a:p>
        </p:txBody>
      </p:sp>
    </p:spTree>
    <p:extLst>
      <p:ext uri="{BB962C8B-B14F-4D97-AF65-F5344CB8AC3E}">
        <p14:creationId xmlns:p14="http://schemas.microsoft.com/office/powerpoint/2010/main" val="4204523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B23B6-430D-7689-0797-DF9066CF16F2}"/>
              </a:ext>
            </a:extLst>
          </p:cNvPr>
          <p:cNvSpPr>
            <a:spLocks noGrp="1"/>
          </p:cNvSpPr>
          <p:nvPr>
            <p:ph type="title"/>
          </p:nvPr>
        </p:nvSpPr>
        <p:spPr/>
        <p:txBody>
          <a:bodyPr/>
          <a:lstStyle/>
          <a:p>
            <a:r>
              <a:rPr lang="en-US" dirty="0"/>
              <a:t>Docker Compose</a:t>
            </a:r>
          </a:p>
        </p:txBody>
      </p:sp>
      <p:sp>
        <p:nvSpPr>
          <p:cNvPr id="3" name="Content Placeholder 2">
            <a:extLst>
              <a:ext uri="{FF2B5EF4-FFF2-40B4-BE49-F238E27FC236}">
                <a16:creationId xmlns:a16="http://schemas.microsoft.com/office/drawing/2014/main" id="{66A83986-A7D4-5A96-D4F0-1506E98AF489}"/>
              </a:ext>
            </a:extLst>
          </p:cNvPr>
          <p:cNvSpPr>
            <a:spLocks noGrp="1"/>
          </p:cNvSpPr>
          <p:nvPr>
            <p:ph sz="half" idx="1"/>
          </p:nvPr>
        </p:nvSpPr>
        <p:spPr/>
        <p:txBody>
          <a:bodyPr/>
          <a:lstStyle/>
          <a:p>
            <a:pPr marL="285750" indent="-285750">
              <a:buFont typeface="Arial" panose="020B0604020202020204" pitchFamily="34" charset="0"/>
              <a:buChar char="•"/>
            </a:pPr>
            <a:r>
              <a:rPr lang="en-US" dirty="0"/>
              <a:t>What is it?</a:t>
            </a:r>
          </a:p>
          <a:p>
            <a:pPr marL="971550" lvl="1" indent="-285750">
              <a:buFont typeface="Arial" panose="020B0604020202020204" pitchFamily="34" charset="0"/>
              <a:buChar char="•"/>
            </a:pPr>
            <a:r>
              <a:rPr lang="en-US" dirty="0"/>
              <a:t>Tool for defining and running multi-container applications</a:t>
            </a:r>
          </a:p>
          <a:p>
            <a:pPr marL="971550" lvl="1" indent="-285750">
              <a:buFont typeface="Arial" panose="020B0604020202020204" pitchFamily="34" charset="0"/>
              <a:buChar char="•"/>
            </a:pPr>
            <a:r>
              <a:rPr lang="en-US" dirty="0"/>
              <a:t>Allows you to specify services, networks, volumes, all in a single (or multiple!) YAML (Yet Another Markup Language) file(s)</a:t>
            </a:r>
          </a:p>
          <a:p>
            <a:pPr marL="971550" lvl="1" indent="-285750">
              <a:buFont typeface="Arial" panose="020B0604020202020204" pitchFamily="34" charset="0"/>
              <a:buChar char="•"/>
            </a:pPr>
            <a:r>
              <a:rPr lang="en-US" dirty="0"/>
              <a:t> Also allows you control the whole lifecycle of your application from one tool</a:t>
            </a:r>
          </a:p>
        </p:txBody>
      </p:sp>
      <p:sp>
        <p:nvSpPr>
          <p:cNvPr id="4" name="Content Placeholder 3">
            <a:extLst>
              <a:ext uri="{FF2B5EF4-FFF2-40B4-BE49-F238E27FC236}">
                <a16:creationId xmlns:a16="http://schemas.microsoft.com/office/drawing/2014/main" id="{3634C2BA-3FCB-FF27-8A44-F4F645A799EF}"/>
              </a:ext>
            </a:extLst>
          </p:cNvPr>
          <p:cNvSpPr>
            <a:spLocks noGrp="1"/>
          </p:cNvSpPr>
          <p:nvPr>
            <p:ph sz="half" idx="2"/>
          </p:nvPr>
        </p:nvSpPr>
        <p:spPr>
          <a:xfrm>
            <a:off x="4648200" y="1370012"/>
            <a:ext cx="4495800" cy="3593873"/>
          </a:xfrm>
        </p:spPr>
        <p:txBody>
          <a:bodyPr/>
          <a:lstStyle/>
          <a:p>
            <a:r>
              <a:rPr lang="en-US" dirty="0"/>
              <a:t>Exercise Time!</a:t>
            </a:r>
          </a:p>
          <a:p>
            <a:pPr lvl="1"/>
            <a:r>
              <a:rPr lang="en-US" dirty="0"/>
              <a:t>Git clone the repo below and navigate to </a:t>
            </a:r>
            <a:r>
              <a:rPr lang="en-US" b="1" i="0" u="none" strike="noStrike" dirty="0" err="1">
                <a:solidFill>
                  <a:srgbClr val="1F2328"/>
                </a:solidFill>
                <a:effectLst/>
                <a:highlight>
                  <a:srgbClr val="FFFFFF"/>
                </a:highlight>
                <a:latin typeface="-apple-system"/>
              </a:rPr>
              <a:t>nextcloud-redis-mariadb</a:t>
            </a:r>
            <a:endParaRPr lang="en-US" b="1" dirty="0">
              <a:solidFill>
                <a:srgbClr val="1F2328"/>
              </a:solidFill>
              <a:highlight>
                <a:srgbClr val="FFFFFF"/>
              </a:highlight>
              <a:latin typeface="-apple-system"/>
            </a:endParaRPr>
          </a:p>
          <a:p>
            <a:r>
              <a:rPr lang="en-US" b="1" dirty="0">
                <a:solidFill>
                  <a:srgbClr val="1F2328"/>
                </a:solidFill>
                <a:highlight>
                  <a:srgbClr val="FFFFFF"/>
                </a:highlight>
                <a:latin typeface="-apple-system"/>
              </a:rPr>
              <a:t>Let’s talk about volumes and networks next!</a:t>
            </a:r>
            <a:endParaRPr lang="en-US" dirty="0"/>
          </a:p>
        </p:txBody>
      </p:sp>
      <p:sp>
        <p:nvSpPr>
          <p:cNvPr id="5" name="TextBox 4">
            <a:extLst>
              <a:ext uri="{FF2B5EF4-FFF2-40B4-BE49-F238E27FC236}">
                <a16:creationId xmlns:a16="http://schemas.microsoft.com/office/drawing/2014/main" id="{F5A8AB8E-09C1-BA8E-5DEF-749D247ADB7C}"/>
              </a:ext>
            </a:extLst>
          </p:cNvPr>
          <p:cNvSpPr txBox="1"/>
          <p:nvPr/>
        </p:nvSpPr>
        <p:spPr>
          <a:xfrm>
            <a:off x="643467" y="3842657"/>
            <a:ext cx="8184100" cy="792525"/>
          </a:xfrm>
          <a:prstGeom prst="rect">
            <a:avLst/>
          </a:prstGeom>
          <a:noFill/>
        </p:spPr>
        <p:txBody>
          <a:bodyPr wrap="none" rtlCol="0">
            <a:spAutoFit/>
          </a:bodyPr>
          <a:lstStyle/>
          <a:p>
            <a:r>
              <a:rPr lang="en-US" sz="3200" dirty="0">
                <a:solidFill>
                  <a:schemeClr val="accent1"/>
                </a:solidFill>
              </a:rPr>
              <a:t>https://</a:t>
            </a:r>
            <a:r>
              <a:rPr lang="en-US" sz="3200" dirty="0" err="1">
                <a:solidFill>
                  <a:schemeClr val="accent1"/>
                </a:solidFill>
              </a:rPr>
              <a:t>github.com</a:t>
            </a:r>
            <a:r>
              <a:rPr lang="en-US" sz="3200" dirty="0">
                <a:solidFill>
                  <a:schemeClr val="accent1"/>
                </a:solidFill>
              </a:rPr>
              <a:t>/docker/awesome-compose/</a:t>
            </a:r>
          </a:p>
          <a:p>
            <a:endParaRPr lang="en-US" dirty="0"/>
          </a:p>
        </p:txBody>
      </p:sp>
    </p:spTree>
    <p:extLst>
      <p:ext uri="{BB962C8B-B14F-4D97-AF65-F5344CB8AC3E}">
        <p14:creationId xmlns:p14="http://schemas.microsoft.com/office/powerpoint/2010/main" val="33928249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04B82-AB4F-2B12-AEBB-5F5A93E4EA45}"/>
              </a:ext>
            </a:extLst>
          </p:cNvPr>
          <p:cNvSpPr>
            <a:spLocks noGrp="1"/>
          </p:cNvSpPr>
          <p:nvPr>
            <p:ph type="title"/>
          </p:nvPr>
        </p:nvSpPr>
        <p:spPr/>
        <p:txBody>
          <a:bodyPr/>
          <a:lstStyle/>
          <a:p>
            <a:pPr algn="r"/>
            <a:r>
              <a:rPr lang="en-US" dirty="0"/>
              <a:t>Docker Volumes</a:t>
            </a:r>
          </a:p>
        </p:txBody>
      </p:sp>
      <p:sp>
        <p:nvSpPr>
          <p:cNvPr id="3" name="Content Placeholder 2">
            <a:extLst>
              <a:ext uri="{FF2B5EF4-FFF2-40B4-BE49-F238E27FC236}">
                <a16:creationId xmlns:a16="http://schemas.microsoft.com/office/drawing/2014/main" id="{02522250-1C79-5321-48BC-E749EB7C9221}"/>
              </a:ext>
            </a:extLst>
          </p:cNvPr>
          <p:cNvSpPr>
            <a:spLocks noGrp="1"/>
          </p:cNvSpPr>
          <p:nvPr>
            <p:ph sz="half" idx="1"/>
          </p:nvPr>
        </p:nvSpPr>
        <p:spPr/>
        <p:txBody>
          <a:bodyPr/>
          <a:lstStyle/>
          <a:p>
            <a:pPr marL="285750" indent="-285750">
              <a:buFont typeface="Arial" panose="020B0604020202020204" pitchFamily="34" charset="0"/>
              <a:buChar char="•"/>
            </a:pPr>
            <a:r>
              <a:rPr lang="en-US" dirty="0"/>
              <a:t>Volumes are a way of persisting data for a container, such as a db.</a:t>
            </a:r>
          </a:p>
          <a:p>
            <a:pPr marL="285750" indent="-285750">
              <a:buFont typeface="Arial" panose="020B0604020202020204" pitchFamily="34" charset="0"/>
              <a:buChar char="•"/>
            </a:pPr>
            <a:r>
              <a:rPr lang="en-US" dirty="0"/>
              <a:t>They live outside the container and are mounted by docker inside the container.</a:t>
            </a:r>
          </a:p>
          <a:p>
            <a:pPr marL="285750" indent="-285750">
              <a:buFont typeface="Arial" panose="020B0604020202020204" pitchFamily="34" charset="0"/>
              <a:buChar char="•"/>
            </a:pPr>
            <a:r>
              <a:rPr lang="en-US" dirty="0"/>
              <a:t>Can be mounted by multiple containers at the same time.</a:t>
            </a:r>
          </a:p>
          <a:p>
            <a:pPr marL="285750" indent="-285750">
              <a:buFont typeface="Arial" panose="020B0604020202020204" pitchFamily="34" charset="0"/>
              <a:buChar char="•"/>
            </a:pPr>
            <a:r>
              <a:rPr lang="en-US" dirty="0">
                <a:solidFill>
                  <a:schemeClr val="accent1"/>
                </a:solidFill>
              </a:rPr>
              <a:t>docker volume ls</a:t>
            </a:r>
          </a:p>
        </p:txBody>
      </p:sp>
      <p:sp>
        <p:nvSpPr>
          <p:cNvPr id="4" name="Content Placeholder 3">
            <a:extLst>
              <a:ext uri="{FF2B5EF4-FFF2-40B4-BE49-F238E27FC236}">
                <a16:creationId xmlns:a16="http://schemas.microsoft.com/office/drawing/2014/main" id="{556CE16F-33D3-9165-3163-B8D82D7E0C62}"/>
              </a:ext>
            </a:extLst>
          </p:cNvPr>
          <p:cNvSpPr>
            <a:spLocks noGrp="1"/>
          </p:cNvSpPr>
          <p:nvPr>
            <p:ph sz="half" idx="2"/>
          </p:nvPr>
        </p:nvSpPr>
        <p:spPr/>
        <p:txBody>
          <a:bodyPr/>
          <a:lstStyle/>
          <a:p>
            <a:pPr marL="285750" indent="-285750">
              <a:buFont typeface="Arial" panose="020B0604020202020204" pitchFamily="34" charset="0"/>
              <a:buChar char="•"/>
            </a:pPr>
            <a:r>
              <a:rPr lang="en-US" dirty="0"/>
              <a:t>Look at the </a:t>
            </a:r>
            <a:r>
              <a:rPr lang="en-US" dirty="0" err="1"/>
              <a:t>compose.yaml</a:t>
            </a:r>
            <a:r>
              <a:rPr lang="en-US" dirty="0"/>
              <a:t> file</a:t>
            </a:r>
          </a:p>
          <a:p>
            <a:pPr marL="971550" lvl="1" indent="-285750">
              <a:buFont typeface="Arial" panose="020B0604020202020204" pitchFamily="34" charset="0"/>
              <a:buChar char="•"/>
            </a:pPr>
            <a:r>
              <a:rPr lang="en-US" dirty="0"/>
              <a:t>How many volumes do you see?</a:t>
            </a:r>
          </a:p>
          <a:p>
            <a:pPr marL="971550" lvl="1" indent="-285750">
              <a:buFont typeface="Arial" panose="020B0604020202020204" pitchFamily="34" charset="0"/>
              <a:buChar char="•"/>
            </a:pPr>
            <a:endParaRPr lang="en-US" dirty="0"/>
          </a:p>
          <a:p>
            <a:r>
              <a:rPr lang="en-US" dirty="0"/>
              <a:t>Note how many and then check after we do a </a:t>
            </a:r>
            <a:r>
              <a:rPr lang="en-US" dirty="0">
                <a:solidFill>
                  <a:schemeClr val="accent1"/>
                </a:solidFill>
              </a:rPr>
              <a:t>docker compose up -d</a:t>
            </a:r>
          </a:p>
        </p:txBody>
      </p:sp>
    </p:spTree>
    <p:extLst>
      <p:ext uri="{BB962C8B-B14F-4D97-AF65-F5344CB8AC3E}">
        <p14:creationId xmlns:p14="http://schemas.microsoft.com/office/powerpoint/2010/main" val="1586059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DA034-80EA-FEE9-0F42-4E4BF3AC3BA8}"/>
              </a:ext>
            </a:extLst>
          </p:cNvPr>
          <p:cNvSpPr>
            <a:spLocks noGrp="1"/>
          </p:cNvSpPr>
          <p:nvPr>
            <p:ph type="title"/>
          </p:nvPr>
        </p:nvSpPr>
        <p:spPr/>
        <p:txBody>
          <a:bodyPr/>
          <a:lstStyle/>
          <a:p>
            <a:pPr algn="r"/>
            <a:r>
              <a:rPr lang="en-US" dirty="0"/>
              <a:t>Docker Networks</a:t>
            </a:r>
          </a:p>
        </p:txBody>
      </p:sp>
      <p:sp>
        <p:nvSpPr>
          <p:cNvPr id="5" name="Content Placeholder 4">
            <a:extLst>
              <a:ext uri="{FF2B5EF4-FFF2-40B4-BE49-F238E27FC236}">
                <a16:creationId xmlns:a16="http://schemas.microsoft.com/office/drawing/2014/main" id="{E1CB0A1E-1DC4-D9F7-8EB2-16EC31932DAB}"/>
              </a:ext>
            </a:extLst>
          </p:cNvPr>
          <p:cNvSpPr>
            <a:spLocks noGrp="1"/>
          </p:cNvSpPr>
          <p:nvPr>
            <p:ph sz="half" idx="1"/>
          </p:nvPr>
        </p:nvSpPr>
        <p:spPr/>
        <p:txBody>
          <a:bodyPr/>
          <a:lstStyle/>
          <a:p>
            <a:r>
              <a:rPr lang="en-US" dirty="0"/>
              <a:t>Container network is enabled by default, no need to configure it.</a:t>
            </a:r>
          </a:p>
          <a:p>
            <a:r>
              <a:rPr lang="en-US" dirty="0"/>
              <a:t>All containers can send outbound unless you have a </a:t>
            </a:r>
            <a:r>
              <a:rPr lang="en-US" dirty="0" err="1"/>
              <a:t>hostbased</a:t>
            </a:r>
            <a:r>
              <a:rPr lang="en-US" dirty="0"/>
              <a:t> firewall limiting outbound traffic.</a:t>
            </a:r>
          </a:p>
          <a:p>
            <a:endParaRPr lang="en-US" dirty="0"/>
          </a:p>
        </p:txBody>
      </p:sp>
      <p:sp>
        <p:nvSpPr>
          <p:cNvPr id="6" name="Content Placeholder 5">
            <a:extLst>
              <a:ext uri="{FF2B5EF4-FFF2-40B4-BE49-F238E27FC236}">
                <a16:creationId xmlns:a16="http://schemas.microsoft.com/office/drawing/2014/main" id="{136FB667-7BAD-B469-F0A8-801C40B6D689}"/>
              </a:ext>
            </a:extLst>
          </p:cNvPr>
          <p:cNvSpPr>
            <a:spLocks noGrp="1"/>
          </p:cNvSpPr>
          <p:nvPr>
            <p:ph sz="half" idx="2"/>
          </p:nvPr>
        </p:nvSpPr>
        <p:spPr/>
        <p:txBody>
          <a:bodyPr/>
          <a:lstStyle/>
          <a:p>
            <a:r>
              <a:rPr lang="en-US" dirty="0"/>
              <a:t>Types of networking </a:t>
            </a:r>
            <a:r>
              <a:rPr lang="en-US" sz="1200" dirty="0"/>
              <a:t>*Most important*</a:t>
            </a:r>
          </a:p>
          <a:p>
            <a:endParaRPr lang="en-US" dirty="0"/>
          </a:p>
          <a:p>
            <a:pPr lvl="1"/>
            <a:r>
              <a:rPr lang="en-US" dirty="0"/>
              <a:t>Bridge (default driver)*</a:t>
            </a:r>
          </a:p>
          <a:p>
            <a:pPr lvl="1"/>
            <a:r>
              <a:rPr lang="en-US" dirty="0"/>
              <a:t>Host *</a:t>
            </a:r>
          </a:p>
          <a:p>
            <a:pPr lvl="1"/>
            <a:r>
              <a:rPr lang="en-US" dirty="0"/>
              <a:t>Overlay</a:t>
            </a:r>
          </a:p>
          <a:p>
            <a:pPr lvl="1"/>
            <a:r>
              <a:rPr lang="en-US" dirty="0" err="1"/>
              <a:t>Ipvlan</a:t>
            </a:r>
            <a:endParaRPr lang="en-US" dirty="0"/>
          </a:p>
          <a:p>
            <a:pPr lvl="1"/>
            <a:r>
              <a:rPr lang="en-US" dirty="0" err="1"/>
              <a:t>Macvlan</a:t>
            </a:r>
            <a:endParaRPr lang="en-US" dirty="0"/>
          </a:p>
          <a:p>
            <a:pPr lvl="1"/>
            <a:r>
              <a:rPr lang="en-US" dirty="0"/>
              <a:t>None</a:t>
            </a:r>
          </a:p>
          <a:p>
            <a:pPr lvl="1"/>
            <a:endParaRPr lang="en-US" dirty="0"/>
          </a:p>
          <a:p>
            <a:pPr marL="457200" lvl="1" indent="0">
              <a:buNone/>
            </a:pPr>
            <a:r>
              <a:rPr lang="en-US" dirty="0"/>
              <a:t>Inspect some of the networks on your docker host, do they make sense? Are the containers attached where you thought they would be?</a:t>
            </a:r>
          </a:p>
        </p:txBody>
      </p:sp>
    </p:spTree>
    <p:extLst>
      <p:ext uri="{BB962C8B-B14F-4D97-AF65-F5344CB8AC3E}">
        <p14:creationId xmlns:p14="http://schemas.microsoft.com/office/powerpoint/2010/main" val="4091382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81B5-F1F8-E21B-4FA3-B5C353A7C6BB}"/>
              </a:ext>
            </a:extLst>
          </p:cNvPr>
          <p:cNvSpPr>
            <a:spLocks noGrp="1"/>
          </p:cNvSpPr>
          <p:nvPr>
            <p:ph type="title"/>
          </p:nvPr>
        </p:nvSpPr>
        <p:spPr/>
        <p:txBody>
          <a:bodyPr/>
          <a:lstStyle/>
          <a:p>
            <a:r>
              <a:rPr lang="en-US" dirty="0"/>
              <a:t>Docker swarm</a:t>
            </a:r>
          </a:p>
        </p:txBody>
      </p:sp>
      <p:sp>
        <p:nvSpPr>
          <p:cNvPr id="3" name="Content Placeholder 2">
            <a:extLst>
              <a:ext uri="{FF2B5EF4-FFF2-40B4-BE49-F238E27FC236}">
                <a16:creationId xmlns:a16="http://schemas.microsoft.com/office/drawing/2014/main" id="{1D18EB0E-1DFC-7562-40A8-D77D6477799E}"/>
              </a:ext>
            </a:extLst>
          </p:cNvPr>
          <p:cNvSpPr>
            <a:spLocks noGrp="1"/>
          </p:cNvSpPr>
          <p:nvPr>
            <p:ph sz="half" idx="1"/>
          </p:nvPr>
        </p:nvSpPr>
        <p:spPr/>
        <p:txBody>
          <a:bodyPr/>
          <a:lstStyle/>
          <a:p>
            <a:pPr marL="285750" indent="-285750">
              <a:buFont typeface="Arial" panose="020B0604020202020204" pitchFamily="34" charset="0"/>
              <a:buChar char="•"/>
            </a:pPr>
            <a:r>
              <a:rPr lang="en-US" dirty="0"/>
              <a:t>One docker host is nice, but what if your container needs more resources, or has the availability requirements?</a:t>
            </a:r>
          </a:p>
          <a:p>
            <a:pPr marL="285750" indent="-285750">
              <a:buFont typeface="Arial" panose="020B0604020202020204" pitchFamily="34" charset="0"/>
              <a:buChar char="•"/>
            </a:pPr>
            <a:r>
              <a:rPr lang="en-US" dirty="0"/>
              <a:t>Enter Docker Swarm!</a:t>
            </a:r>
          </a:p>
          <a:p>
            <a:r>
              <a:rPr lang="en-US" dirty="0"/>
              <a:t>	</a:t>
            </a:r>
          </a:p>
        </p:txBody>
      </p:sp>
      <p:pic>
        <p:nvPicPr>
          <p:cNvPr id="6" name="Content Placeholder 5" descr="Bee with solid fill">
            <a:extLst>
              <a:ext uri="{FF2B5EF4-FFF2-40B4-BE49-F238E27FC236}">
                <a16:creationId xmlns:a16="http://schemas.microsoft.com/office/drawing/2014/main" id="{C955C8F0-EDC8-312D-68A1-BB169D31208A}"/>
              </a:ext>
            </a:extLst>
          </p:cNvPr>
          <p:cNvPicPr>
            <a:picLocks noGrp="1" noChangeAspect="1"/>
          </p:cNvPicPr>
          <p:nvPr>
            <p:ph sz="half" idx="2"/>
          </p:nvPr>
        </p:nvPicPr>
        <p:blipFill>
          <a:blip r:embed="rId3">
            <a:extLst>
              <a:ext uri="{96DAC541-7B7A-43D3-8B79-37D633B846F1}">
                <asvg:svgBlip xmlns:asvg="http://schemas.microsoft.com/office/drawing/2016/SVG/main" r:embed="rId4"/>
              </a:ext>
            </a:extLst>
          </a:blip>
          <a:stretch>
            <a:fillRect/>
          </a:stretch>
        </p:blipFill>
        <p:spPr>
          <a:xfrm>
            <a:off x="6139514" y="548482"/>
            <a:ext cx="914400" cy="914400"/>
          </a:xfrm>
        </p:spPr>
      </p:pic>
      <p:pic>
        <p:nvPicPr>
          <p:cNvPr id="8" name="Graphic 7" descr="Bee outline">
            <a:extLst>
              <a:ext uri="{FF2B5EF4-FFF2-40B4-BE49-F238E27FC236}">
                <a16:creationId xmlns:a16="http://schemas.microsoft.com/office/drawing/2014/main" id="{A59C3B0D-EC9A-E547-E613-53FF5E937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38201" y="2732598"/>
            <a:ext cx="914400" cy="914400"/>
          </a:xfrm>
          <a:prstGeom prst="rect">
            <a:avLst/>
          </a:prstGeom>
        </p:spPr>
      </p:pic>
      <p:pic>
        <p:nvPicPr>
          <p:cNvPr id="10" name="Graphic 9" descr="Bee with solid fill">
            <a:extLst>
              <a:ext uri="{FF2B5EF4-FFF2-40B4-BE49-F238E27FC236}">
                <a16:creationId xmlns:a16="http://schemas.microsoft.com/office/drawing/2014/main" id="{FB9293F7-1D06-9B5C-B811-93533559FD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1740" y="1724592"/>
            <a:ext cx="914400" cy="914400"/>
          </a:xfrm>
          <a:prstGeom prst="rect">
            <a:avLst/>
          </a:prstGeom>
        </p:spPr>
      </p:pic>
      <p:pic>
        <p:nvPicPr>
          <p:cNvPr id="12" name="Graphic 11" descr="Bee outline">
            <a:extLst>
              <a:ext uri="{FF2B5EF4-FFF2-40B4-BE49-F238E27FC236}">
                <a16:creationId xmlns:a16="http://schemas.microsoft.com/office/drawing/2014/main" id="{E3FD1508-9E29-9647-11F5-734D8436DE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68090" y="1496502"/>
            <a:ext cx="914400" cy="914400"/>
          </a:xfrm>
          <a:prstGeom prst="rect">
            <a:avLst/>
          </a:prstGeom>
        </p:spPr>
      </p:pic>
      <p:pic>
        <p:nvPicPr>
          <p:cNvPr id="14" name="Graphic 13" descr="Bee with solid fill">
            <a:extLst>
              <a:ext uri="{FF2B5EF4-FFF2-40B4-BE49-F238E27FC236}">
                <a16:creationId xmlns:a16="http://schemas.microsoft.com/office/drawing/2014/main" id="{EB6BD8C5-2435-2589-E8EC-A6DFC73117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78079" y="585882"/>
            <a:ext cx="914400" cy="914400"/>
          </a:xfrm>
          <a:prstGeom prst="rect">
            <a:avLst/>
          </a:prstGeom>
        </p:spPr>
      </p:pic>
      <p:pic>
        <p:nvPicPr>
          <p:cNvPr id="16" name="Graphic 15" descr="Bee outline">
            <a:extLst>
              <a:ext uri="{FF2B5EF4-FFF2-40B4-BE49-F238E27FC236}">
                <a16:creationId xmlns:a16="http://schemas.microsoft.com/office/drawing/2014/main" id="{7996C368-4B11-D968-A171-8B2C7030F0E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905764" y="3540957"/>
            <a:ext cx="914400" cy="914400"/>
          </a:xfrm>
          <a:prstGeom prst="rect">
            <a:avLst/>
          </a:prstGeom>
        </p:spPr>
      </p:pic>
      <p:pic>
        <p:nvPicPr>
          <p:cNvPr id="18" name="Graphic 17" descr="Bee with solid fill">
            <a:extLst>
              <a:ext uri="{FF2B5EF4-FFF2-40B4-BE49-F238E27FC236}">
                <a16:creationId xmlns:a16="http://schemas.microsoft.com/office/drawing/2014/main" id="{7B5E45B7-B2BA-61EA-6504-C89C5AFF7B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91720" y="582103"/>
            <a:ext cx="914400" cy="914400"/>
          </a:xfrm>
          <a:prstGeom prst="rect">
            <a:avLst/>
          </a:prstGeom>
        </p:spPr>
      </p:pic>
      <p:pic>
        <p:nvPicPr>
          <p:cNvPr id="20" name="Graphic 19" descr="Bee outline">
            <a:extLst>
              <a:ext uri="{FF2B5EF4-FFF2-40B4-BE49-F238E27FC236}">
                <a16:creationId xmlns:a16="http://schemas.microsoft.com/office/drawing/2014/main" id="{FEAEB93F-60F0-6C46-259D-B67073A36A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36851" y="3803688"/>
            <a:ext cx="914400" cy="914400"/>
          </a:xfrm>
          <a:prstGeom prst="rect">
            <a:avLst/>
          </a:prstGeom>
        </p:spPr>
      </p:pic>
      <p:pic>
        <p:nvPicPr>
          <p:cNvPr id="21" name="Graphic 20" descr="Bee with solid fill">
            <a:extLst>
              <a:ext uri="{FF2B5EF4-FFF2-40B4-BE49-F238E27FC236}">
                <a16:creationId xmlns:a16="http://schemas.microsoft.com/office/drawing/2014/main" id="{920E2212-0B29-33F2-95CC-BB0654341E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54060" y="2518729"/>
            <a:ext cx="914400" cy="914400"/>
          </a:xfrm>
          <a:prstGeom prst="rect">
            <a:avLst/>
          </a:prstGeom>
        </p:spPr>
      </p:pic>
    </p:spTree>
    <p:extLst>
      <p:ext uri="{BB962C8B-B14F-4D97-AF65-F5344CB8AC3E}">
        <p14:creationId xmlns:p14="http://schemas.microsoft.com/office/powerpoint/2010/main" val="1938494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E1AE66D-5DB3-53A2-2928-454B830DBB61}"/>
              </a:ext>
            </a:extLst>
          </p:cNvPr>
          <p:cNvSpPr>
            <a:spLocks noGrp="1"/>
          </p:cNvSpPr>
          <p:nvPr>
            <p:ph type="title"/>
          </p:nvPr>
        </p:nvSpPr>
        <p:spPr/>
        <p:txBody>
          <a:bodyPr/>
          <a:lstStyle/>
          <a:p>
            <a:r>
              <a:rPr lang="en-US" dirty="0"/>
              <a:t>Docker Swarm</a:t>
            </a:r>
          </a:p>
        </p:txBody>
      </p:sp>
      <p:sp>
        <p:nvSpPr>
          <p:cNvPr id="6" name="Content Placeholder 5">
            <a:extLst>
              <a:ext uri="{FF2B5EF4-FFF2-40B4-BE49-F238E27FC236}">
                <a16:creationId xmlns:a16="http://schemas.microsoft.com/office/drawing/2014/main" id="{712A6E42-5456-2982-7D6B-6D2E52A5A43E}"/>
              </a:ext>
            </a:extLst>
          </p:cNvPr>
          <p:cNvSpPr>
            <a:spLocks noGrp="1"/>
          </p:cNvSpPr>
          <p:nvPr>
            <p:ph sz="half" idx="1"/>
          </p:nvPr>
        </p:nvSpPr>
        <p:spPr/>
        <p:txBody>
          <a:bodyPr/>
          <a:lstStyle/>
          <a:p>
            <a:pPr marL="285750" indent="-285750">
              <a:buFont typeface="Arial" panose="020B0604020202020204" pitchFamily="34" charset="0"/>
              <a:buChar char="•"/>
            </a:pPr>
            <a:r>
              <a:rPr lang="en-US" dirty="0"/>
              <a:t>Swarm is multiple Docker hosts running in a special mode called “Swarm” </a:t>
            </a:r>
          </a:p>
          <a:p>
            <a:pPr marL="285750" indent="-285750">
              <a:buFont typeface="Arial" panose="020B0604020202020204" pitchFamily="34" charset="0"/>
              <a:buChar char="•"/>
            </a:pPr>
            <a:r>
              <a:rPr lang="en-US" dirty="0"/>
              <a:t>Allows a Docker host to be a Manager, Worker or both.</a:t>
            </a:r>
          </a:p>
          <a:p>
            <a:pPr marL="742950" lvl="1" indent="-285750">
              <a:buFont typeface="Arial" panose="020B0604020202020204" pitchFamily="34" charset="0"/>
              <a:buChar char="•"/>
            </a:pPr>
            <a:r>
              <a:rPr lang="en-US" dirty="0"/>
              <a:t>Managers schedule where services and containers live and perform heartbeat checks</a:t>
            </a:r>
          </a:p>
          <a:p>
            <a:pPr marL="742950" lvl="1" indent="-285750">
              <a:buFont typeface="Arial" panose="020B0604020202020204" pitchFamily="34" charset="0"/>
              <a:buChar char="•"/>
            </a:pPr>
            <a:r>
              <a:rPr lang="en-US" dirty="0"/>
              <a:t>Workers just host containers and run services</a:t>
            </a:r>
          </a:p>
        </p:txBody>
      </p:sp>
      <p:sp>
        <p:nvSpPr>
          <p:cNvPr id="7" name="Content Placeholder 6">
            <a:extLst>
              <a:ext uri="{FF2B5EF4-FFF2-40B4-BE49-F238E27FC236}">
                <a16:creationId xmlns:a16="http://schemas.microsoft.com/office/drawing/2014/main" id="{B748F7D4-B743-9E55-295D-4641245F5565}"/>
              </a:ext>
            </a:extLst>
          </p:cNvPr>
          <p:cNvSpPr>
            <a:spLocks noGrp="1"/>
          </p:cNvSpPr>
          <p:nvPr>
            <p:ph sz="half" idx="2"/>
          </p:nvPr>
        </p:nvSpPr>
        <p:spPr/>
        <p:txBody>
          <a:bodyPr/>
          <a:lstStyle/>
          <a:p>
            <a:r>
              <a:rPr lang="en-US" dirty="0"/>
              <a:t>Let’s get started.</a:t>
            </a:r>
          </a:p>
          <a:p>
            <a:pPr lvl="1"/>
            <a:r>
              <a:rPr lang="en-US" dirty="0" err="1"/>
              <a:t>labs.play</a:t>
            </a:r>
            <a:r>
              <a:rPr lang="en-US" dirty="0"/>
              <a:t>-with-</a:t>
            </a:r>
            <a:r>
              <a:rPr lang="en-US" dirty="0" err="1"/>
              <a:t>docker.com</a:t>
            </a:r>
            <a:endParaRPr lang="en-US" dirty="0"/>
          </a:p>
          <a:p>
            <a:pPr lvl="1"/>
            <a:r>
              <a:rPr lang="en-US" dirty="0"/>
              <a:t>Click the wrench and select 3 managers and 2 workers.</a:t>
            </a:r>
          </a:p>
          <a:p>
            <a:pPr lvl="1"/>
            <a:r>
              <a:rPr lang="en-US" dirty="0"/>
              <a:t>Docker node ls should show managers{1,2,3} and worker{1,2}</a:t>
            </a:r>
          </a:p>
          <a:p>
            <a:pPr lvl="1"/>
            <a:r>
              <a:rPr lang="en-US" dirty="0"/>
              <a:t>Let’s launch a service.</a:t>
            </a:r>
          </a:p>
          <a:p>
            <a:pPr lvl="1"/>
            <a:r>
              <a:rPr lang="en-US" dirty="0"/>
              <a:t>docker service create --name </a:t>
            </a:r>
            <a:r>
              <a:rPr lang="en-US" dirty="0" err="1"/>
              <a:t>helloworld</a:t>
            </a:r>
            <a:r>
              <a:rPr lang="en-US" dirty="0"/>
              <a:t> alpine ping </a:t>
            </a:r>
            <a:r>
              <a:rPr lang="en-US" dirty="0" err="1"/>
              <a:t>iu.edu</a:t>
            </a:r>
            <a:endParaRPr lang="en-US" dirty="0"/>
          </a:p>
          <a:p>
            <a:pPr lvl="1"/>
            <a:r>
              <a:rPr lang="en-US" dirty="0"/>
              <a:t>docker service </a:t>
            </a:r>
          </a:p>
          <a:p>
            <a:pPr lvl="1"/>
            <a:r>
              <a:rPr lang="en-US" dirty="0"/>
              <a:t>Inspect the service</a:t>
            </a:r>
          </a:p>
          <a:p>
            <a:pPr lvl="1"/>
            <a:r>
              <a:rPr lang="en-US" dirty="0"/>
              <a:t>docker service scale up!</a:t>
            </a:r>
          </a:p>
          <a:p>
            <a:pPr lvl="1"/>
            <a:r>
              <a:rPr lang="en-US" dirty="0"/>
              <a:t>docker service scale down!</a:t>
            </a:r>
          </a:p>
        </p:txBody>
      </p:sp>
    </p:spTree>
    <p:extLst>
      <p:ext uri="{BB962C8B-B14F-4D97-AF65-F5344CB8AC3E}">
        <p14:creationId xmlns:p14="http://schemas.microsoft.com/office/powerpoint/2010/main" val="2047816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05C31DC-FA9F-ACF7-F18D-E1060498F799}"/>
              </a:ext>
            </a:extLst>
          </p:cNvPr>
          <p:cNvSpPr>
            <a:spLocks noGrp="1"/>
          </p:cNvSpPr>
          <p:nvPr>
            <p:ph type="title"/>
          </p:nvPr>
        </p:nvSpPr>
        <p:spPr/>
        <p:txBody>
          <a:bodyPr/>
          <a:lstStyle/>
          <a:p>
            <a:r>
              <a:rPr lang="en-US" sz="2400" dirty="0"/>
              <a:t>If you want to clean up after yourselves.</a:t>
            </a:r>
            <a:br>
              <a:rPr lang="en-US" sz="2400" dirty="0"/>
            </a:br>
            <a:r>
              <a:rPr lang="en-US" sz="2400" dirty="0"/>
              <a:t>docker service rm {id} </a:t>
            </a:r>
            <a:br>
              <a:rPr lang="en-US" sz="2400" dirty="0"/>
            </a:br>
            <a:r>
              <a:rPr lang="en-US" sz="2400" dirty="0"/>
              <a:t>docker image prune</a:t>
            </a:r>
            <a:br>
              <a:rPr lang="en-US" sz="2400" dirty="0"/>
            </a:br>
            <a:r>
              <a:rPr lang="en-US" sz="2400" dirty="0"/>
              <a:t>docker container prune</a:t>
            </a:r>
            <a:br>
              <a:rPr lang="en-US" sz="2400" dirty="0"/>
            </a:br>
            <a:r>
              <a:rPr lang="en-US" sz="2400" dirty="0"/>
              <a:t>docker network prune</a:t>
            </a:r>
            <a:br>
              <a:rPr lang="en-US" sz="2400" dirty="0"/>
            </a:br>
            <a:r>
              <a:rPr lang="en-US" sz="2400" dirty="0"/>
              <a:t>docker images prune</a:t>
            </a:r>
            <a:br>
              <a:rPr lang="en-US" sz="2400" dirty="0"/>
            </a:br>
            <a:endParaRPr lang="en-US" sz="2400" dirty="0"/>
          </a:p>
        </p:txBody>
      </p:sp>
      <p:sp>
        <p:nvSpPr>
          <p:cNvPr id="9" name="Subtitle 8">
            <a:extLst>
              <a:ext uri="{FF2B5EF4-FFF2-40B4-BE49-F238E27FC236}">
                <a16:creationId xmlns:a16="http://schemas.microsoft.com/office/drawing/2014/main" id="{925D4EF2-50F5-C539-BDD2-33B8210B3CA3}"/>
              </a:ext>
            </a:extLst>
          </p:cNvPr>
          <p:cNvSpPr>
            <a:spLocks noGrp="1"/>
          </p:cNvSpPr>
          <p:nvPr>
            <p:ph type="subTitle" idx="1"/>
          </p:nvPr>
        </p:nvSpPr>
        <p:spPr/>
        <p:txBody>
          <a:bodyPr/>
          <a:lstStyle/>
          <a:p>
            <a:r>
              <a:rPr lang="en-US" dirty="0"/>
              <a:t>That’s all for containers!</a:t>
            </a:r>
          </a:p>
          <a:p>
            <a:endParaRPr lang="en-US" dirty="0"/>
          </a:p>
          <a:p>
            <a:r>
              <a:rPr lang="en-US" dirty="0"/>
              <a:t>Email: </a:t>
            </a:r>
            <a:r>
              <a:rPr lang="en-US" dirty="0">
                <a:hlinkClick r:id="rId3"/>
              </a:rPr>
              <a:t>wellsaar@iu.edu</a:t>
            </a:r>
            <a:br>
              <a:rPr lang="en-US" dirty="0"/>
            </a:br>
            <a:r>
              <a:rPr lang="en-US" dirty="0"/>
              <a:t>ACCESS-CI Slack: </a:t>
            </a:r>
            <a:r>
              <a:rPr lang="en-US" dirty="0" err="1"/>
              <a:t>wellsaar</a:t>
            </a:r>
            <a:endParaRPr lang="en-US" dirty="0"/>
          </a:p>
        </p:txBody>
      </p:sp>
    </p:spTree>
    <p:extLst>
      <p:ext uri="{BB962C8B-B14F-4D97-AF65-F5344CB8AC3E}">
        <p14:creationId xmlns:p14="http://schemas.microsoft.com/office/powerpoint/2010/main" val="194986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823" y="274638"/>
            <a:ext cx="8162693" cy="993775"/>
          </a:xfrm>
        </p:spPr>
        <p:txBody>
          <a:bodyPr/>
          <a:lstStyle/>
          <a:p>
            <a:r>
              <a:rPr lang="en-US" dirty="0"/>
              <a:t>What are containers?</a:t>
            </a:r>
          </a:p>
        </p:txBody>
      </p:sp>
      <p:sp>
        <p:nvSpPr>
          <p:cNvPr id="3" name="Content Placeholder 2"/>
          <p:cNvSpPr>
            <a:spLocks noGrp="1"/>
          </p:cNvSpPr>
          <p:nvPr>
            <p:ph sz="half" idx="1"/>
          </p:nvPr>
        </p:nvSpPr>
        <p:spPr>
          <a:xfrm>
            <a:off x="628650" y="1370012"/>
            <a:ext cx="4239185" cy="2798575"/>
          </a:xfrm>
        </p:spPr>
        <p:txBody>
          <a:bodyPr/>
          <a:lstStyle/>
          <a:p>
            <a:pPr marL="285750" indent="-285750">
              <a:buFont typeface="Wingdings" charset="2"/>
              <a:buChar char="Ø"/>
            </a:pPr>
            <a:r>
              <a:rPr lang="en-US" dirty="0">
                <a:latin typeface="Arial" panose="020B0604020202020204" pitchFamily="34" charset="0"/>
                <a:cs typeface="Arial" panose="020B0604020202020204" pitchFamily="34" charset="0"/>
              </a:rPr>
              <a:t>Born from a simple idea (chroot)</a:t>
            </a:r>
          </a:p>
          <a:p>
            <a:pPr marL="285750" indent="-285750">
              <a:buFont typeface="Wingdings" charset="2"/>
              <a:buChar char="Ø"/>
            </a:pPr>
            <a:r>
              <a:rPr lang="en-US" dirty="0">
                <a:latin typeface="Arial" panose="020B0604020202020204" pitchFamily="34" charset="0"/>
                <a:cs typeface="Arial" panose="020B0604020202020204" pitchFamily="34" charset="0"/>
              </a:rPr>
              <a:t>Evolved over time into various forms of container services (e.g. BSD Jails, Solaris Zones)</a:t>
            </a:r>
          </a:p>
          <a:p>
            <a:pPr marL="285750" indent="-285750">
              <a:buFont typeface="Wingdings" charset="2"/>
              <a:buChar char="Ø"/>
            </a:pPr>
            <a:r>
              <a:rPr lang="en-US" dirty="0">
                <a:latin typeface="Arial" panose="020B0604020202020204" pitchFamily="34" charset="0"/>
                <a:cs typeface="Arial" panose="020B0604020202020204" pitchFamily="34" charset="0"/>
              </a:rPr>
              <a:t>LXC (</a:t>
            </a:r>
            <a:r>
              <a:rPr lang="en-US" dirty="0" err="1">
                <a:latin typeface="Arial" panose="020B0604020202020204" pitchFamily="34" charset="0"/>
                <a:cs typeface="Arial" panose="020B0604020202020204" pitchFamily="34" charset="0"/>
              </a:rPr>
              <a:t>LinuX</a:t>
            </a:r>
            <a:r>
              <a:rPr lang="en-US" dirty="0">
                <a:latin typeface="Arial" panose="020B0604020202020204" pitchFamily="34" charset="0"/>
                <a:cs typeface="Arial" panose="020B0604020202020204" pitchFamily="34" charset="0"/>
              </a:rPr>
              <a:t> Containers) was released in 2008</a:t>
            </a:r>
          </a:p>
          <a:p>
            <a:pPr marL="285750" indent="-285750">
              <a:buFont typeface="Wingdings" charset="2"/>
              <a:buChar char="Ø"/>
            </a:pPr>
            <a:r>
              <a:rPr lang="en-US" dirty="0">
                <a:latin typeface="Arial" panose="020B0604020202020204" pitchFamily="34" charset="0"/>
                <a:cs typeface="Arial" panose="020B0604020202020204" pitchFamily="34" charset="0"/>
              </a:rPr>
              <a:t>Docker came on the scene in 2013</a:t>
            </a:r>
          </a:p>
          <a:p>
            <a:pPr marL="285750" indent="-285750">
              <a:buFont typeface="Wingdings" charset="2"/>
              <a:buChar char="Ø"/>
            </a:pPr>
            <a:r>
              <a:rPr lang="en-US" dirty="0">
                <a:latin typeface="Arial" panose="020B0604020202020204" pitchFamily="34" charset="0"/>
                <a:cs typeface="Arial" panose="020B0604020202020204" pitchFamily="34" charset="0"/>
              </a:rPr>
              <a:t>Other technologies evolved – Shifter, </a:t>
            </a:r>
            <a:r>
              <a:rPr lang="en-US" dirty="0" err="1">
                <a:latin typeface="Arial" panose="020B0604020202020204" pitchFamily="34" charset="0"/>
                <a:cs typeface="Arial" panose="020B0604020202020204" pitchFamily="34" charset="0"/>
              </a:rPr>
              <a:t>CharlieCloud</a:t>
            </a:r>
            <a:r>
              <a:rPr lang="en-US" dirty="0">
                <a:latin typeface="Arial" panose="020B0604020202020204" pitchFamily="34" charset="0"/>
                <a:cs typeface="Arial" panose="020B0604020202020204" pitchFamily="34" charset="0"/>
              </a:rPr>
              <a:t>, Singularity</a:t>
            </a:r>
          </a:p>
          <a:p>
            <a:pPr marL="285750" indent="-285750">
              <a:buFont typeface="Wingdings" charset="2"/>
              <a:buChar char="Ø"/>
            </a:pPr>
            <a:r>
              <a:rPr lang="en-US" dirty="0">
                <a:latin typeface="Arial" panose="020B0604020202020204" pitchFamily="34" charset="0"/>
                <a:cs typeface="Arial" panose="020B0604020202020204" pitchFamily="34" charset="0"/>
              </a:rPr>
              <a:t>Upping the ante – Docker Compose and container orchestration</a:t>
            </a:r>
          </a:p>
        </p:txBody>
      </p:sp>
      <p:pic>
        <p:nvPicPr>
          <p:cNvPr id="4" name="Picture 3">
            <a:extLst>
              <a:ext uri="{FF2B5EF4-FFF2-40B4-BE49-F238E27FC236}">
                <a16:creationId xmlns:a16="http://schemas.microsoft.com/office/drawing/2014/main" id="{0CDC7E53-3B23-E441-838B-77DFF3CD42F8}"/>
              </a:ext>
            </a:extLst>
          </p:cNvPr>
          <p:cNvPicPr>
            <a:picLocks noChangeAspect="1"/>
          </p:cNvPicPr>
          <p:nvPr/>
        </p:nvPicPr>
        <p:blipFill>
          <a:blip r:embed="rId3"/>
          <a:stretch>
            <a:fillRect/>
          </a:stretch>
        </p:blipFill>
        <p:spPr>
          <a:xfrm>
            <a:off x="4997985" y="1850599"/>
            <a:ext cx="3923742" cy="3018263"/>
          </a:xfrm>
          <a:prstGeom prst="rect">
            <a:avLst/>
          </a:prstGeom>
        </p:spPr>
      </p:pic>
    </p:spTree>
    <p:extLst>
      <p:ext uri="{BB962C8B-B14F-4D97-AF65-F5344CB8AC3E}">
        <p14:creationId xmlns:p14="http://schemas.microsoft.com/office/powerpoint/2010/main" val="638534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 why would I want to use one</a:t>
            </a:r>
          </a:p>
        </p:txBody>
      </p:sp>
      <p:sp>
        <p:nvSpPr>
          <p:cNvPr id="10" name="Content Placeholder 9"/>
          <p:cNvSpPr>
            <a:spLocks noGrp="1"/>
          </p:cNvSpPr>
          <p:nvPr>
            <p:ph sz="half" idx="1"/>
          </p:nvPr>
        </p:nvSpPr>
        <p:spPr>
          <a:xfrm>
            <a:off x="4769223" y="1362636"/>
            <a:ext cx="4029636" cy="3003176"/>
          </a:xfrm>
        </p:spPr>
        <p:txBody>
          <a:bodyPr/>
          <a:lstStyle/>
          <a:p>
            <a:pPr marL="285750" indent="-285750">
              <a:buFont typeface="Wingdings" charset="2"/>
              <a:buChar char="Ø"/>
            </a:pPr>
            <a:endParaRPr lang="en-US" dirty="0"/>
          </a:p>
          <a:p>
            <a:pPr marL="285750" indent="-285750">
              <a:buFont typeface="Wingdings" charset="2"/>
              <a:buChar char="Ø"/>
            </a:pPr>
            <a:r>
              <a:rPr lang="en-US" dirty="0"/>
              <a:t>Consistency**</a:t>
            </a:r>
          </a:p>
          <a:p>
            <a:pPr marL="285750" indent="-285750">
              <a:buFont typeface="Wingdings" charset="2"/>
              <a:buChar char="Ø"/>
            </a:pPr>
            <a:r>
              <a:rPr lang="en-US" dirty="0"/>
              <a:t>Portability**</a:t>
            </a:r>
          </a:p>
          <a:p>
            <a:pPr marL="285750" indent="-285750">
              <a:buFont typeface="Wingdings" charset="2"/>
              <a:buChar char="Ø"/>
            </a:pPr>
            <a:r>
              <a:rPr lang="en-US" dirty="0"/>
              <a:t>Ability to package and run on HPC</a:t>
            </a:r>
          </a:p>
          <a:p>
            <a:pPr marL="285750" indent="-285750">
              <a:buFont typeface="Wingdings" charset="2"/>
              <a:buChar char="Ø"/>
            </a:pPr>
            <a:r>
              <a:rPr lang="en-US" dirty="0"/>
              <a:t>“Just in time” instantiation and updating on the fly</a:t>
            </a:r>
          </a:p>
          <a:p>
            <a:pPr marL="285750" indent="-285750">
              <a:buFont typeface="Wingdings" charset="2"/>
              <a:buChar char="Ø"/>
            </a:pPr>
            <a:r>
              <a:rPr lang="en-US" dirty="0"/>
              <a:t>Creating microservices</a:t>
            </a:r>
          </a:p>
          <a:p>
            <a:pPr marL="285750" indent="-285750">
              <a:buFont typeface="Wingdings" charset="2"/>
              <a:buChar char="Ø"/>
            </a:pPr>
            <a:r>
              <a:rPr lang="en-US" dirty="0"/>
              <a:t>Run legacy code/obsolete OSes</a:t>
            </a:r>
          </a:p>
          <a:p>
            <a:pPr marL="285750" indent="-285750">
              <a:buFont typeface="Wingdings" charset="2"/>
              <a:buChar char="Ø"/>
            </a:pPr>
            <a:r>
              <a:rPr lang="en-US" dirty="0"/>
              <a:t>Reproducible Science!</a:t>
            </a:r>
          </a:p>
          <a:p>
            <a:r>
              <a:rPr lang="en-US" sz="1400" dirty="0"/>
              <a:t>**Only on same arch (x64 vs </a:t>
            </a:r>
            <a:r>
              <a:rPr lang="en-US" sz="1400" dirty="0" err="1"/>
              <a:t>aarch</a:t>
            </a:r>
            <a:r>
              <a:rPr lang="en-US" sz="1400" dirty="0"/>
              <a:t>)</a:t>
            </a:r>
          </a:p>
          <a:p>
            <a:endParaRPr lang="en-US" dirty="0"/>
          </a:p>
        </p:txBody>
      </p:sp>
      <p:pic>
        <p:nvPicPr>
          <p:cNvPr id="3" name="Picture 2">
            <a:extLst>
              <a:ext uri="{FF2B5EF4-FFF2-40B4-BE49-F238E27FC236}">
                <a16:creationId xmlns:a16="http://schemas.microsoft.com/office/drawing/2014/main" id="{E3619E4C-38EF-8040-A4EE-2717D2DD7DE2}"/>
              </a:ext>
            </a:extLst>
          </p:cNvPr>
          <p:cNvPicPr>
            <a:picLocks noChangeAspect="1"/>
          </p:cNvPicPr>
          <p:nvPr/>
        </p:nvPicPr>
        <p:blipFill>
          <a:blip r:embed="rId3"/>
          <a:stretch>
            <a:fillRect/>
          </a:stretch>
        </p:blipFill>
        <p:spPr>
          <a:xfrm>
            <a:off x="172488" y="1054074"/>
            <a:ext cx="4507088" cy="2824442"/>
          </a:xfrm>
          <a:prstGeom prst="rect">
            <a:avLst/>
          </a:prstGeom>
        </p:spPr>
      </p:pic>
    </p:spTree>
    <p:extLst>
      <p:ext uri="{BB962C8B-B14F-4D97-AF65-F5344CB8AC3E}">
        <p14:creationId xmlns:p14="http://schemas.microsoft.com/office/powerpoint/2010/main" val="1749854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BBDB8-28F8-CD42-8A2A-409EAD4B14C3}"/>
              </a:ext>
            </a:extLst>
          </p:cNvPr>
          <p:cNvSpPr>
            <a:spLocks noGrp="1"/>
          </p:cNvSpPr>
          <p:nvPr>
            <p:ph type="title"/>
          </p:nvPr>
        </p:nvSpPr>
        <p:spPr>
          <a:xfrm>
            <a:off x="539003" y="0"/>
            <a:ext cx="7886700" cy="993775"/>
          </a:xfrm>
        </p:spPr>
        <p:txBody>
          <a:bodyPr/>
          <a:lstStyle/>
          <a:p>
            <a:r>
              <a:rPr lang="en-US" dirty="0"/>
              <a:t>Containers vs. Virtual Machines</a:t>
            </a:r>
          </a:p>
        </p:txBody>
      </p:sp>
      <p:sp>
        <p:nvSpPr>
          <p:cNvPr id="3" name="Content Placeholder 2">
            <a:extLst>
              <a:ext uri="{FF2B5EF4-FFF2-40B4-BE49-F238E27FC236}">
                <a16:creationId xmlns:a16="http://schemas.microsoft.com/office/drawing/2014/main" id="{052CD988-324E-524E-8F11-9157E462F9CF}"/>
              </a:ext>
            </a:extLst>
          </p:cNvPr>
          <p:cNvSpPr>
            <a:spLocks noGrp="1"/>
          </p:cNvSpPr>
          <p:nvPr>
            <p:ph sz="half" idx="1"/>
          </p:nvPr>
        </p:nvSpPr>
        <p:spPr>
          <a:xfrm>
            <a:off x="610720" y="813547"/>
            <a:ext cx="5574926" cy="3211606"/>
          </a:xfrm>
        </p:spPr>
        <p:txBody>
          <a:bodyPr/>
          <a:lstStyle/>
          <a:p>
            <a:r>
              <a:rPr lang="en-US" dirty="0"/>
              <a:t>VMs:</a:t>
            </a:r>
          </a:p>
          <a:p>
            <a:pPr marL="285750" indent="-285750">
              <a:buFont typeface="Wingdings" pitchFamily="2" charset="2"/>
              <a:buChar char="Ø"/>
            </a:pPr>
            <a:r>
              <a:rPr lang="en-US" dirty="0"/>
              <a:t>VMs are fully contained – everything you need is there</a:t>
            </a:r>
          </a:p>
          <a:p>
            <a:pPr marL="285750" indent="-285750">
              <a:buFont typeface="Wingdings" pitchFamily="2" charset="2"/>
              <a:buChar char="Ø"/>
            </a:pPr>
            <a:r>
              <a:rPr lang="en-US" dirty="0"/>
              <a:t>VMs are independent of the host operating system</a:t>
            </a:r>
          </a:p>
          <a:p>
            <a:pPr marL="285750" indent="-285750">
              <a:buFont typeface="Wingdings" pitchFamily="2" charset="2"/>
              <a:buChar char="Ø"/>
            </a:pPr>
            <a:r>
              <a:rPr lang="en-US" dirty="0"/>
              <a:t>All OS resources and tools are available</a:t>
            </a:r>
          </a:p>
          <a:p>
            <a:endParaRPr lang="en-US" dirty="0"/>
          </a:p>
          <a:p>
            <a:r>
              <a:rPr lang="en-US" dirty="0"/>
              <a:t>Containers:</a:t>
            </a:r>
          </a:p>
          <a:p>
            <a:pPr marL="285750" indent="-285750">
              <a:buFont typeface="Wingdings" pitchFamily="2" charset="2"/>
              <a:buChar char="Ø"/>
            </a:pPr>
            <a:r>
              <a:rPr lang="en-US" dirty="0"/>
              <a:t>Compact – minimal  OS parts to run, rely on host</a:t>
            </a:r>
          </a:p>
          <a:p>
            <a:pPr marL="285750" indent="-285750">
              <a:buFont typeface="Wingdings" pitchFamily="2" charset="2"/>
              <a:buChar char="Ø"/>
            </a:pPr>
            <a:r>
              <a:rPr lang="en-US" dirty="0"/>
              <a:t>Compact nature makes them more portable</a:t>
            </a:r>
          </a:p>
          <a:p>
            <a:pPr marL="285750" indent="-285750">
              <a:buFont typeface="Wingdings" pitchFamily="2" charset="2"/>
              <a:buChar char="Ø"/>
            </a:pPr>
            <a:r>
              <a:rPr lang="en-US" dirty="0"/>
              <a:t>Robust ecosystem – many pre-made containers available</a:t>
            </a:r>
          </a:p>
          <a:p>
            <a:pPr marL="285750" indent="-285750">
              <a:buFont typeface="Wingdings" pitchFamily="2" charset="2"/>
              <a:buChar char="Ø"/>
            </a:pPr>
            <a:endParaRPr lang="en-US" dirty="0"/>
          </a:p>
          <a:p>
            <a:pPr marL="285750" indent="-285750">
              <a:buFont typeface="Wingdings" pitchFamily="2" charset="2"/>
              <a:buChar char="Ø"/>
            </a:pPr>
            <a:endParaRPr lang="en-US" dirty="0"/>
          </a:p>
        </p:txBody>
      </p:sp>
      <p:pic>
        <p:nvPicPr>
          <p:cNvPr id="7" name="Picture 6">
            <a:extLst>
              <a:ext uri="{FF2B5EF4-FFF2-40B4-BE49-F238E27FC236}">
                <a16:creationId xmlns:a16="http://schemas.microsoft.com/office/drawing/2014/main" id="{4A4D299C-0845-9E4D-9C41-911F4716D4B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5980759" y="496887"/>
            <a:ext cx="2862027" cy="4149725"/>
          </a:xfrm>
          <a:prstGeom prst="rect">
            <a:avLst/>
          </a:prstGeom>
        </p:spPr>
      </p:pic>
    </p:spTree>
    <p:extLst>
      <p:ext uri="{BB962C8B-B14F-4D97-AF65-F5344CB8AC3E}">
        <p14:creationId xmlns:p14="http://schemas.microsoft.com/office/powerpoint/2010/main" val="1888773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69E2-D211-1541-9701-7FE5C5A5A309}"/>
              </a:ext>
            </a:extLst>
          </p:cNvPr>
          <p:cNvSpPr>
            <a:spLocks noGrp="1"/>
          </p:cNvSpPr>
          <p:nvPr>
            <p:ph type="title"/>
          </p:nvPr>
        </p:nvSpPr>
        <p:spPr/>
        <p:txBody>
          <a:bodyPr/>
          <a:lstStyle/>
          <a:p>
            <a:r>
              <a:rPr lang="en-US" dirty="0"/>
              <a:t>What is Docker</a:t>
            </a:r>
          </a:p>
        </p:txBody>
      </p:sp>
      <p:sp>
        <p:nvSpPr>
          <p:cNvPr id="3" name="Content Placeholder 2">
            <a:extLst>
              <a:ext uri="{FF2B5EF4-FFF2-40B4-BE49-F238E27FC236}">
                <a16:creationId xmlns:a16="http://schemas.microsoft.com/office/drawing/2014/main" id="{CDFDAE02-5131-4140-8FBB-046E259B03DE}"/>
              </a:ext>
            </a:extLst>
          </p:cNvPr>
          <p:cNvSpPr>
            <a:spLocks noGrp="1"/>
          </p:cNvSpPr>
          <p:nvPr>
            <p:ph sz="half" idx="1"/>
          </p:nvPr>
        </p:nvSpPr>
        <p:spPr>
          <a:xfrm>
            <a:off x="612776" y="1058863"/>
            <a:ext cx="5225303" cy="2852363"/>
          </a:xfrm>
        </p:spPr>
        <p:txBody>
          <a:bodyPr/>
          <a:lstStyle/>
          <a:p>
            <a:pPr marL="285750" indent="-285750">
              <a:buFont typeface="Wingdings" pitchFamily="2" charset="2"/>
              <a:buChar char="Ø"/>
            </a:pPr>
            <a:r>
              <a:rPr lang="en-US" sz="1400" dirty="0"/>
              <a:t>Docker is a container technology tool to create, deploy, and run applications</a:t>
            </a:r>
          </a:p>
          <a:p>
            <a:pPr marL="285750" indent="-285750">
              <a:buFont typeface="Wingdings" pitchFamily="2" charset="2"/>
              <a:buChar char="Ø"/>
            </a:pPr>
            <a:r>
              <a:rPr lang="en-US" sz="1400" dirty="0"/>
              <a:t>Low overhead, uses the running kernel</a:t>
            </a:r>
          </a:p>
          <a:p>
            <a:pPr marL="285750" indent="-285750">
              <a:buFont typeface="Wingdings" pitchFamily="2" charset="2"/>
              <a:buChar char="Ø"/>
            </a:pPr>
            <a:r>
              <a:rPr lang="en-US" sz="1400" dirty="0"/>
              <a:t>Lets a creator package all of the software needed to run an application in a reasonably compact and run it on any other Docker-capable machine**</a:t>
            </a:r>
          </a:p>
          <a:p>
            <a:pPr marL="285750" indent="-285750">
              <a:buFont typeface="Wingdings" pitchFamily="2" charset="2"/>
              <a:buChar char="Ø"/>
            </a:pPr>
            <a:r>
              <a:rPr lang="en-US" sz="1400" dirty="0"/>
              <a:t>Uses a client (</a:t>
            </a:r>
            <a:r>
              <a:rPr lang="en-US" sz="1400" i="1" dirty="0"/>
              <a:t>docker) </a:t>
            </a:r>
            <a:r>
              <a:rPr lang="en-US" sz="1400" dirty="0"/>
              <a:t>to talk over a REST API to the docker daemon (</a:t>
            </a:r>
            <a:r>
              <a:rPr lang="en-US" sz="1400" i="1" dirty="0" err="1"/>
              <a:t>dockerd</a:t>
            </a:r>
            <a:r>
              <a:rPr lang="en-US" sz="1400" i="1" dirty="0"/>
              <a:t>) </a:t>
            </a:r>
            <a:r>
              <a:rPr lang="en-US" sz="1400" dirty="0"/>
              <a:t>either locally or remotely</a:t>
            </a:r>
          </a:p>
          <a:p>
            <a:pPr marL="285750" indent="-285750">
              <a:buFont typeface="Wingdings" pitchFamily="2" charset="2"/>
              <a:buChar char="Ø"/>
            </a:pPr>
            <a:r>
              <a:rPr lang="en-US" sz="1400" dirty="0"/>
              <a:t>Has a large public repository of objects (containers, images, </a:t>
            </a:r>
            <a:r>
              <a:rPr lang="en-US" sz="1400" dirty="0" err="1"/>
              <a:t>etc</a:t>
            </a:r>
            <a:r>
              <a:rPr lang="en-US" sz="1400" dirty="0"/>
              <a:t>) at </a:t>
            </a:r>
            <a:r>
              <a:rPr lang="en-US" sz="1400" dirty="0" err="1"/>
              <a:t>DockerHub</a:t>
            </a:r>
            <a:r>
              <a:rPr lang="en-US" sz="1400" dirty="0"/>
              <a:t> -- and other repos are available </a:t>
            </a:r>
          </a:p>
          <a:p>
            <a:pPr marL="285750" indent="-285750">
              <a:buFont typeface="Wingdings" pitchFamily="2" charset="2"/>
              <a:buChar char="Ø"/>
            </a:pPr>
            <a:r>
              <a:rPr lang="en-US" sz="1400" dirty="0"/>
              <a:t>It allows users to develop applications, package (ship) them into containers which can then be deployed anywhere</a:t>
            </a:r>
          </a:p>
        </p:txBody>
      </p:sp>
      <p:pic>
        <p:nvPicPr>
          <p:cNvPr id="7" name="Picture 6">
            <a:extLst>
              <a:ext uri="{FF2B5EF4-FFF2-40B4-BE49-F238E27FC236}">
                <a16:creationId xmlns:a16="http://schemas.microsoft.com/office/drawing/2014/main" id="{86EE21AA-EB2D-DF4E-BD30-2FD90A99B995}"/>
              </a:ext>
            </a:extLst>
          </p:cNvPr>
          <p:cNvPicPr>
            <a:picLocks noChangeAspect="1"/>
          </p:cNvPicPr>
          <p:nvPr/>
        </p:nvPicPr>
        <p:blipFill>
          <a:blip r:embed="rId3"/>
          <a:stretch>
            <a:fillRect/>
          </a:stretch>
        </p:blipFill>
        <p:spPr>
          <a:xfrm>
            <a:off x="5918573" y="274638"/>
            <a:ext cx="3080871" cy="3013652"/>
          </a:xfrm>
          <a:prstGeom prst="rect">
            <a:avLst/>
          </a:prstGeom>
        </p:spPr>
      </p:pic>
      <p:sp>
        <p:nvSpPr>
          <p:cNvPr id="8" name="TextBox 7">
            <a:extLst>
              <a:ext uri="{FF2B5EF4-FFF2-40B4-BE49-F238E27FC236}">
                <a16:creationId xmlns:a16="http://schemas.microsoft.com/office/drawing/2014/main" id="{4D3ABB76-79D9-2E45-9CB2-819958A52A68}"/>
              </a:ext>
            </a:extLst>
          </p:cNvPr>
          <p:cNvSpPr txBox="1"/>
          <p:nvPr/>
        </p:nvSpPr>
        <p:spPr>
          <a:xfrm>
            <a:off x="691403" y="4329954"/>
            <a:ext cx="2957232" cy="246221"/>
          </a:xfrm>
          <a:prstGeom prst="rect">
            <a:avLst/>
          </a:prstGeom>
          <a:noFill/>
        </p:spPr>
        <p:txBody>
          <a:bodyPr wrap="square" rtlCol="0">
            <a:spAutoFit/>
          </a:bodyPr>
          <a:lstStyle/>
          <a:p>
            <a:r>
              <a:rPr lang="en-US" sz="1000" dirty="0">
                <a:solidFill>
                  <a:schemeClr val="bg1"/>
                </a:solidFill>
              </a:rPr>
              <a:t>** Even Windows and Mac!</a:t>
            </a:r>
          </a:p>
        </p:txBody>
      </p:sp>
    </p:spTree>
    <p:extLst>
      <p:ext uri="{BB962C8B-B14F-4D97-AF65-F5344CB8AC3E}">
        <p14:creationId xmlns:p14="http://schemas.microsoft.com/office/powerpoint/2010/main" val="746886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9B09E-9F3C-0F4E-8955-7A2D8D1002BA}"/>
              </a:ext>
            </a:extLst>
          </p:cNvPr>
          <p:cNvSpPr txBox="1">
            <a:spLocks/>
          </p:cNvSpPr>
          <p:nvPr/>
        </p:nvSpPr>
        <p:spPr>
          <a:xfrm>
            <a:off x="628650" y="274638"/>
            <a:ext cx="7886700" cy="9937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D8662B4C-B317-CE10-B2FA-10E703FD0A23}"/>
              </a:ext>
            </a:extLst>
          </p:cNvPr>
          <p:cNvPicPr>
            <a:picLocks noChangeAspect="1"/>
          </p:cNvPicPr>
          <p:nvPr/>
        </p:nvPicPr>
        <p:blipFill>
          <a:blip r:embed="rId3"/>
          <a:stretch>
            <a:fillRect/>
          </a:stretch>
        </p:blipFill>
        <p:spPr>
          <a:xfrm>
            <a:off x="1304488" y="1109615"/>
            <a:ext cx="6400800" cy="3340100"/>
          </a:xfrm>
          <a:prstGeom prst="rect">
            <a:avLst/>
          </a:prstGeom>
        </p:spPr>
      </p:pic>
      <p:sp>
        <p:nvSpPr>
          <p:cNvPr id="6" name="Title 1">
            <a:extLst>
              <a:ext uri="{FF2B5EF4-FFF2-40B4-BE49-F238E27FC236}">
                <a16:creationId xmlns:a16="http://schemas.microsoft.com/office/drawing/2014/main" id="{45377126-D32C-D942-AD1F-21B0EB9A50E7}"/>
              </a:ext>
            </a:extLst>
          </p:cNvPr>
          <p:cNvSpPr txBox="1">
            <a:spLocks/>
          </p:cNvSpPr>
          <p:nvPr/>
        </p:nvSpPr>
        <p:spPr>
          <a:xfrm>
            <a:off x="781050" y="427038"/>
            <a:ext cx="7886700" cy="9937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dirty="0">
                <a:solidFill>
                  <a:srgbClr val="990000"/>
                </a:solidFill>
                <a:latin typeface="Arial" panose="020B0604020202020204" pitchFamily="34" charset="0"/>
                <a:cs typeface="Arial" panose="020B0604020202020204" pitchFamily="34" charset="0"/>
              </a:rPr>
              <a:t>Docker in action…the big picture:</a:t>
            </a:r>
          </a:p>
        </p:txBody>
      </p:sp>
    </p:spTree>
    <p:extLst>
      <p:ext uri="{BB962C8B-B14F-4D97-AF65-F5344CB8AC3E}">
        <p14:creationId xmlns:p14="http://schemas.microsoft.com/office/powerpoint/2010/main" val="2454593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10EA2-F3BD-754C-A3CE-B599F9FCAB67}"/>
              </a:ext>
            </a:extLst>
          </p:cNvPr>
          <p:cNvSpPr txBox="1">
            <a:spLocks/>
          </p:cNvSpPr>
          <p:nvPr/>
        </p:nvSpPr>
        <p:spPr>
          <a:xfrm>
            <a:off x="429371" y="159026"/>
            <a:ext cx="4691270" cy="723569"/>
          </a:xfrm>
          <a:prstGeom prst="rect">
            <a:avLst/>
          </a:prstGeom>
        </p:spPr>
        <p:txBody>
          <a:bodyPr vert="horz" lIns="91440" tIns="45720" rIns="91440" bIns="45720" rtlCol="0" anchor="ctr" anchorCtr="0">
            <a:noAutofit/>
          </a:bodyPr>
          <a:lstStyle>
            <a:lvl1pPr algn="ctr" defTabSz="914400" rtl="0" eaLnBrk="1" latinLnBrk="0" hangingPunct="1">
              <a:lnSpc>
                <a:spcPct val="90000"/>
              </a:lnSpc>
              <a:spcBef>
                <a:spcPct val="0"/>
              </a:spcBef>
              <a:buNone/>
              <a:defRPr sz="4000" b="0" i="0" kern="1200">
                <a:solidFill>
                  <a:srgbClr val="990000"/>
                </a:solidFill>
                <a:latin typeface="BentonSans Medium" charset="0"/>
                <a:ea typeface="BentonSans Medium" charset="0"/>
                <a:cs typeface="BentonSans Medium" charset="0"/>
              </a:defRPr>
            </a:lvl1pPr>
          </a:lstStyle>
          <a:p>
            <a:r>
              <a:rPr lang="en-US" sz="3400" dirty="0">
                <a:latin typeface="Arial" panose="020B0604020202020204" pitchFamily="34" charset="0"/>
                <a:cs typeface="Arial" panose="020B0604020202020204" pitchFamily="34" charset="0"/>
              </a:rPr>
              <a:t>How is Docker used ? </a:t>
            </a:r>
          </a:p>
        </p:txBody>
      </p:sp>
      <p:pic>
        <p:nvPicPr>
          <p:cNvPr id="3" name="Content Placeholder 10">
            <a:extLst>
              <a:ext uri="{FF2B5EF4-FFF2-40B4-BE49-F238E27FC236}">
                <a16:creationId xmlns:a16="http://schemas.microsoft.com/office/drawing/2014/main" id="{27320BA5-1B00-7642-A809-A5575F4B03D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924215" y="436645"/>
            <a:ext cx="4993419" cy="4077541"/>
          </a:xfrm>
          <a:prstGeom prst="rect">
            <a:avLst/>
          </a:prstGeom>
        </p:spPr>
      </p:pic>
    </p:spTree>
    <p:extLst>
      <p:ext uri="{BB962C8B-B14F-4D97-AF65-F5344CB8AC3E}">
        <p14:creationId xmlns:p14="http://schemas.microsoft.com/office/powerpoint/2010/main" val="71103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Moving into the first exercise…</a:t>
            </a:r>
          </a:p>
        </p:txBody>
      </p:sp>
      <p:sp>
        <p:nvSpPr>
          <p:cNvPr id="3" name="Subtitle 2"/>
          <p:cNvSpPr>
            <a:spLocks noGrp="1"/>
          </p:cNvSpPr>
          <p:nvPr>
            <p:ph type="subTitle" idx="1"/>
          </p:nvPr>
        </p:nvSpPr>
        <p:spPr/>
        <p:txBody>
          <a:bodyPr/>
          <a:lstStyle/>
          <a:p>
            <a:r>
              <a:rPr lang="en-US" dirty="0"/>
              <a:t>Simple container creation!</a:t>
            </a:r>
          </a:p>
          <a:p>
            <a:endParaRPr lang="en-US" dirty="0"/>
          </a:p>
          <a:p>
            <a:r>
              <a:rPr lang="en-US" dirty="0"/>
              <a:t>Questions?</a:t>
            </a:r>
          </a:p>
          <a:p>
            <a:r>
              <a:rPr lang="en-US" dirty="0"/>
              <a:t>Sign up! </a:t>
            </a:r>
          </a:p>
          <a:p>
            <a:r>
              <a:rPr lang="en-US" dirty="0"/>
              <a:t>https://</a:t>
            </a:r>
            <a:r>
              <a:rPr lang="en-US" dirty="0" err="1"/>
              <a:t>hub.docker.com</a:t>
            </a:r>
            <a:endParaRPr lang="en-US" dirty="0"/>
          </a:p>
        </p:txBody>
      </p:sp>
    </p:spTree>
    <p:extLst>
      <p:ext uri="{BB962C8B-B14F-4D97-AF65-F5344CB8AC3E}">
        <p14:creationId xmlns:p14="http://schemas.microsoft.com/office/powerpoint/2010/main" val="1833018753"/>
      </p:ext>
    </p:extLst>
  </p:cSld>
  <p:clrMapOvr>
    <a:masterClrMapping/>
  </p:clrMapOvr>
</p:sld>
</file>

<file path=ppt/theme/theme1.xml><?xml version="1.0" encoding="utf-8"?>
<a:theme xmlns:a="http://schemas.openxmlformats.org/drawingml/2006/main" name="Holding Slide A">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2FC13AE-CF2B-D044-A089-BA08E71232D7}"/>
    </a:ext>
  </a:extLst>
</a:theme>
</file>

<file path=ppt/theme/theme10.xml><?xml version="1.0" encoding="utf-8"?>
<a:theme xmlns:a="http://schemas.openxmlformats.org/drawingml/2006/main" name="Naked slide">
  <a:themeElements>
    <a:clrScheme name="Followed hyperlink">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DD0030"/>
      </a:hlink>
      <a:folHlink>
        <a:srgbClr val="99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11CE5C2-113A-6742-ADC1-C6AF8CC8A834}"/>
    </a:ext>
  </a:extLst>
</a:theme>
</file>

<file path=ppt/theme/theme11.xml><?xml version="1.0" encoding="utf-8"?>
<a:theme xmlns:a="http://schemas.openxmlformats.org/drawingml/2006/main" name="Custom Set, light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73DC01B4-CA12-6440-B265-51AAE2DFB92F}"/>
    </a:ext>
  </a:extLst>
</a:theme>
</file>

<file path=ppt/theme/theme12.xml><?xml version="1.0" encoding="utf-8"?>
<a:theme xmlns:a="http://schemas.openxmlformats.org/drawingml/2006/main" name="Custom Set,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94854E57-3A99-074B-9421-8EACB58AEE05}"/>
    </a:ext>
  </a:extLst>
</a:theme>
</file>

<file path=ppt/theme/theme13.xml><?xml version="1.0" encoding="utf-8"?>
<a:theme xmlns:a="http://schemas.openxmlformats.org/drawingml/2006/main" name="Custom Set, dark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747ED13-00C0-5D4B-AEC9-3C68F3E78654}"/>
    </a:ext>
  </a:extLst>
</a:theme>
</file>

<file path=ppt/theme/theme14.xml><?xml version="1.0" encoding="utf-8"?>
<a:theme xmlns:a="http://schemas.openxmlformats.org/drawingml/2006/main" name="Custom Set, bla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EA104ED5-1F50-9F4F-ABD4-45194E96580B}"/>
    </a:ext>
  </a:ext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olding Slide B">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3A952E42-BDEE-244D-81C7-346936396875}"/>
    </a:ext>
  </a:extLst>
</a:theme>
</file>

<file path=ppt/theme/theme3.xml><?xml version="1.0" encoding="utf-8"?>
<a:theme xmlns:a="http://schemas.openxmlformats.org/drawingml/2006/main" name="Holding Slide 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0A2ABEEA-8F50-1148-8D57-0C7D15F78C29}"/>
    </a:ext>
  </a:extLst>
</a:theme>
</file>

<file path=ppt/theme/theme4.xml><?xml version="1.0" encoding="utf-8"?>
<a:theme xmlns:a="http://schemas.openxmlformats.org/drawingml/2006/main" name="Title Slide 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02CD3192-5AFF-D840-A785-A90BD10A310C}"/>
    </a:ext>
  </a:extLst>
</a:theme>
</file>

<file path=ppt/theme/theme5.xml><?xml version="1.0" encoding="utf-8"?>
<a:theme xmlns:a="http://schemas.openxmlformats.org/drawingml/2006/main" name="Title Slide Ligh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DBA26B2B-9F0D-D046-9BF8-E8FC2C964322}"/>
    </a:ext>
  </a:extLst>
</a:theme>
</file>

<file path=ppt/theme/theme6.xml><?xml version="1.0" encoding="utf-8"?>
<a:theme xmlns:a="http://schemas.openxmlformats.org/drawingml/2006/main" name="Blank slide dark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CC5FDCD2-B1BA-0344-9256-05BEF08D0FAB}"/>
    </a:ext>
  </a:extLst>
</a:theme>
</file>

<file path=ppt/theme/theme7.xml><?xml version="1.0" encoding="utf-8"?>
<a:theme xmlns:a="http://schemas.openxmlformats.org/drawingml/2006/main" name="Blank slide, bla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5FC696FE-F9CC-4245-9A54-EED112E511E6}"/>
    </a:ext>
  </a:extLst>
</a:theme>
</file>

<file path=ppt/theme/theme8.xml><?xml version="1.0" encoding="utf-8"?>
<a:theme xmlns:a="http://schemas.openxmlformats.org/drawingml/2006/main" name="Blank slide light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4F5FBF7D-93A1-4940-B50F-9CEDE62C0DF2}"/>
    </a:ext>
  </a:extLst>
</a:theme>
</file>

<file path=ppt/theme/theme9.xml><?xml version="1.0" encoding="utf-8"?>
<a:theme xmlns:a="http://schemas.openxmlformats.org/drawingml/2006/main" name="Blank slide,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5FD9DB9E-42CA-5F41-B4C4-099FDE628DCA}"/>
    </a:ext>
  </a:extLst>
</a:theme>
</file>

<file path=docProps/app.xml><?xml version="1.0" encoding="utf-8"?>
<Properties xmlns="http://schemas.openxmlformats.org/officeDocument/2006/extended-properties" xmlns:vt="http://schemas.openxmlformats.org/officeDocument/2006/docPropsVTypes">
  <Template>Holding Slide A</Template>
  <TotalTime>8666</TotalTime>
  <Words>3115</Words>
  <Application>Microsoft Macintosh PowerPoint</Application>
  <PresentationFormat>On-screen Show (16:9)</PresentationFormat>
  <Paragraphs>358</Paragraphs>
  <Slides>27</Slides>
  <Notes>22</Notes>
  <HiddenSlides>0</HiddenSlides>
  <MMClips>0</MMClips>
  <ScaleCrop>false</ScaleCrop>
  <HeadingPairs>
    <vt:vector size="6" baseType="variant">
      <vt:variant>
        <vt:lpstr>Fonts Used</vt:lpstr>
      </vt:variant>
      <vt:variant>
        <vt:i4>7</vt:i4>
      </vt:variant>
      <vt:variant>
        <vt:lpstr>Theme</vt:lpstr>
      </vt:variant>
      <vt:variant>
        <vt:i4>14</vt:i4>
      </vt:variant>
      <vt:variant>
        <vt:lpstr>Slide Titles</vt:lpstr>
      </vt:variant>
      <vt:variant>
        <vt:i4>27</vt:i4>
      </vt:variant>
    </vt:vector>
  </HeadingPairs>
  <TitlesOfParts>
    <vt:vector size="48" baseType="lpstr">
      <vt:lpstr>-apple-system</vt:lpstr>
      <vt:lpstr>Arial</vt:lpstr>
      <vt:lpstr>BentonSans Regular</vt:lpstr>
      <vt:lpstr>Calibri</vt:lpstr>
      <vt:lpstr>Menlo</vt:lpstr>
      <vt:lpstr>Roboto Flex</vt:lpstr>
      <vt:lpstr>Wingdings</vt:lpstr>
      <vt:lpstr>Holding Slide A</vt:lpstr>
      <vt:lpstr>Holding Slide B</vt:lpstr>
      <vt:lpstr>Holding Slide C</vt:lpstr>
      <vt:lpstr>Title Slide Dark</vt:lpstr>
      <vt:lpstr>Title Slide Light</vt:lpstr>
      <vt:lpstr>Blank slide dark pattern</vt:lpstr>
      <vt:lpstr>Blank slide, black</vt:lpstr>
      <vt:lpstr>Blank slide light pattern</vt:lpstr>
      <vt:lpstr>Blank slide, white</vt:lpstr>
      <vt:lpstr>Naked slide</vt:lpstr>
      <vt:lpstr>Custom Set, light pattern</vt:lpstr>
      <vt:lpstr>Custom Set, white</vt:lpstr>
      <vt:lpstr>Custom Set, dark pattern</vt:lpstr>
      <vt:lpstr>Custom Set, black</vt:lpstr>
      <vt:lpstr>PowerPoint Presentation</vt:lpstr>
      <vt:lpstr>Introduction to Containers</vt:lpstr>
      <vt:lpstr>What are containers?</vt:lpstr>
      <vt:lpstr>…and why would I want to use one</vt:lpstr>
      <vt:lpstr>Containers vs. Virtual Machines</vt:lpstr>
      <vt:lpstr>What is Docker</vt:lpstr>
      <vt:lpstr>PowerPoint Presentation</vt:lpstr>
      <vt:lpstr>PowerPoint Presentation</vt:lpstr>
      <vt:lpstr>Moving into the first exercise…</vt:lpstr>
      <vt:lpstr>labs.play-with-docker.com</vt:lpstr>
      <vt:lpstr>Docker first steps</vt:lpstr>
      <vt:lpstr>Docker Core Commands!</vt:lpstr>
      <vt:lpstr>Docker Vocab Refresher</vt:lpstr>
      <vt:lpstr>Running prebuilt images</vt:lpstr>
      <vt:lpstr>Working with prebuilt images</vt:lpstr>
      <vt:lpstr>Docker layers!</vt:lpstr>
      <vt:lpstr>Building your Image</vt:lpstr>
      <vt:lpstr>Building your Image</vt:lpstr>
      <vt:lpstr>Building your container</vt:lpstr>
      <vt:lpstr>Building an Image with a python app builtin</vt:lpstr>
      <vt:lpstr>Stopping containers</vt:lpstr>
      <vt:lpstr>Docker Compose</vt:lpstr>
      <vt:lpstr>Docker Volumes</vt:lpstr>
      <vt:lpstr>Docker Networks</vt:lpstr>
      <vt:lpstr>Docker swarm</vt:lpstr>
      <vt:lpstr>Docker Swarm</vt:lpstr>
      <vt:lpstr>If you want to clean up after yourselves. docker service rm {id}  docker image prune docker container prune docker network prune docker images prune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Fischer, Jeremy</dc:creator>
  <cp:lastModifiedBy>Quick, Robert E</cp:lastModifiedBy>
  <cp:revision>68</cp:revision>
  <dcterms:created xsi:type="dcterms:W3CDTF">2020-06-01T12:54:59Z</dcterms:created>
  <dcterms:modified xsi:type="dcterms:W3CDTF">2025-05-19T23:45:36Z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71f8311-686c-44c9-94ad-d1938d0901a0_Enabled">
    <vt:lpwstr>true</vt:lpwstr>
  </property>
  <property fmtid="{D5CDD505-2E9C-101B-9397-08002B2CF9AE}" pid="3" name="MSIP_Label_371f8311-686c-44c9-94ad-d1938d0901a0_SetDate">
    <vt:lpwstr>2024-05-15T15:49:42Z</vt:lpwstr>
  </property>
  <property fmtid="{D5CDD505-2E9C-101B-9397-08002B2CF9AE}" pid="4" name="MSIP_Label_371f8311-686c-44c9-94ad-d1938d0901a0_Method">
    <vt:lpwstr>Privileged</vt:lpwstr>
  </property>
  <property fmtid="{D5CDD505-2E9C-101B-9397-08002B2CF9AE}" pid="5" name="MSIP_Label_371f8311-686c-44c9-94ad-d1938d0901a0_Name">
    <vt:lpwstr>Public</vt:lpwstr>
  </property>
  <property fmtid="{D5CDD505-2E9C-101B-9397-08002B2CF9AE}" pid="6" name="MSIP_Label_371f8311-686c-44c9-94ad-d1938d0901a0_SiteId">
    <vt:lpwstr>1113be34-aed1-4d00-ab4b-cdd02510be91</vt:lpwstr>
  </property>
  <property fmtid="{D5CDD505-2E9C-101B-9397-08002B2CF9AE}" pid="7" name="MSIP_Label_371f8311-686c-44c9-94ad-d1938d0901a0_ActionId">
    <vt:lpwstr>f734f5be-f63d-4f3a-8cd4-db158b19e54b</vt:lpwstr>
  </property>
  <property fmtid="{D5CDD505-2E9C-101B-9397-08002B2CF9AE}" pid="8" name="MSIP_Label_371f8311-686c-44c9-94ad-d1938d0901a0_ContentBits">
    <vt:lpwstr>0</vt:lpwstr>
  </property>
</Properties>
</file>

<file path=docProps/thumbnail.jpeg>
</file>